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87" r:id="rId2"/>
    <p:sldId id="280" r:id="rId3"/>
    <p:sldId id="289" r:id="rId4"/>
    <p:sldId id="301" r:id="rId5"/>
    <p:sldId id="290" r:id="rId6"/>
    <p:sldId id="283" r:id="rId7"/>
    <p:sldId id="304" r:id="rId8"/>
    <p:sldId id="291" r:id="rId9"/>
    <p:sldId id="305" r:id="rId10"/>
    <p:sldId id="294" r:id="rId11"/>
    <p:sldId id="299" r:id="rId12"/>
    <p:sldId id="297" r:id="rId13"/>
    <p:sldId id="296" r:id="rId14"/>
    <p:sldId id="303" r:id="rId15"/>
    <p:sldId id="302" r:id="rId16"/>
    <p:sldId id="293" r:id="rId17"/>
    <p:sldId id="270" r:id="rId18"/>
    <p:sldId id="30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FF"/>
    <a:srgbClr val="FF6666"/>
    <a:srgbClr val="267E42"/>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autoAdjust="0"/>
  </p:normalViewPr>
  <p:slideViewPr>
    <p:cSldViewPr snapToGrid="0" snapToObjects="1">
      <p:cViewPr varScale="1">
        <p:scale>
          <a:sx n="123" d="100"/>
          <a:sy n="123" d="100"/>
        </p:scale>
        <p:origin x="186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3" d="100"/>
          <a:sy n="113" d="100"/>
        </p:scale>
        <p:origin x="-26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CFB3-4CAB-8B40-994B-85CB30BD4D8F}" type="datetimeFigureOut">
              <a:rPr kumimoji="1" lang="ja-JP" altLang="en-US" smtClean="0"/>
              <a:t>2020/10/12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75BA54-BE5B-6448-B454-79F467534D24}" type="slidenum">
              <a:rPr kumimoji="1" lang="ja-JP" altLang="en-US" smtClean="0"/>
              <a:t>‹#›</a:t>
            </a:fld>
            <a:endParaRPr kumimoji="1" lang="ja-JP" altLang="en-US"/>
          </a:p>
        </p:txBody>
      </p:sp>
    </p:spTree>
    <p:extLst>
      <p:ext uri="{BB962C8B-B14F-4D97-AF65-F5344CB8AC3E}">
        <p14:creationId xmlns:p14="http://schemas.microsoft.com/office/powerpoint/2010/main" val="2099797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DCDC30-2C1B-0C49-A8C8-648A759DA352}" type="datetimeFigureOut">
              <a:rPr kumimoji="1" lang="ja-JP" altLang="en-US" smtClean="0"/>
              <a:t>2020/10/12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A6E9C4-5B7D-4244-B4B1-BC52F3E8E8B1}" type="slidenum">
              <a:rPr kumimoji="1" lang="ja-JP" altLang="en-US" smtClean="0"/>
              <a:t>‹#›</a:t>
            </a:fld>
            <a:endParaRPr kumimoji="1" lang="ja-JP" altLang="en-US"/>
          </a:p>
        </p:txBody>
      </p:sp>
    </p:spTree>
    <p:extLst>
      <p:ext uri="{BB962C8B-B14F-4D97-AF65-F5344CB8AC3E}">
        <p14:creationId xmlns:p14="http://schemas.microsoft.com/office/powerpoint/2010/main" val="498201636"/>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12</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13</a:t>
            </a:fld>
            <a:endParaRPr kumimoji="1" lang="ja-JP" altLang="en-US"/>
          </a:p>
        </p:txBody>
      </p:sp>
    </p:spTree>
    <p:extLst>
      <p:ext uri="{BB962C8B-B14F-4D97-AF65-F5344CB8AC3E}">
        <p14:creationId xmlns:p14="http://schemas.microsoft.com/office/powerpoint/2010/main" val="163550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14</a:t>
            </a:fld>
            <a:endParaRPr kumimoji="1" lang="ja-JP" altLang="en-US"/>
          </a:p>
        </p:txBody>
      </p:sp>
    </p:spTree>
    <p:extLst>
      <p:ext uri="{BB962C8B-B14F-4D97-AF65-F5344CB8AC3E}">
        <p14:creationId xmlns:p14="http://schemas.microsoft.com/office/powerpoint/2010/main" val="1635503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16</a:t>
            </a:fld>
            <a:endParaRPr kumimoji="1" lang="ja-JP" altLang="en-US"/>
          </a:p>
        </p:txBody>
      </p:sp>
    </p:spTree>
    <p:extLst>
      <p:ext uri="{BB962C8B-B14F-4D97-AF65-F5344CB8AC3E}">
        <p14:creationId xmlns:p14="http://schemas.microsoft.com/office/powerpoint/2010/main" val="1635503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00" dirty="0"/>
              <a:t>グーグルは、アリストテレス・プロジェクトで</a:t>
            </a:r>
          </a:p>
          <a:p>
            <a:r>
              <a:rPr kumimoji="1" lang="ja-JP" altLang="en-US" sz="1000" dirty="0"/>
              <a:t>生産性向上のための方法は、お互いのパーソナルな情報を理解しあうことだいう事実を突き止めました。様々なエキスパートによる分析結果だそうです。</a:t>
            </a:r>
          </a:p>
          <a:p>
            <a:endParaRPr kumimoji="1" lang="ja-JP" altLang="en-US" sz="1000" dirty="0"/>
          </a:p>
          <a:p>
            <a:r>
              <a:rPr kumimoji="1" lang="ja-JP" altLang="en-US" sz="1000" dirty="0"/>
              <a:t>それによるとまずチームワークについて重視し、調査を進めました。</a:t>
            </a:r>
          </a:p>
          <a:p>
            <a:r>
              <a:rPr kumimoji="1" lang="ja-JP" altLang="en-US" sz="1000" dirty="0"/>
              <a:t>社外でも親しく付き合っているか、学歴の共通性はどうか、外向的かどうか、趣味の共通性など。</a:t>
            </a:r>
          </a:p>
          <a:p>
            <a:r>
              <a:rPr kumimoji="1" lang="ja-JP" altLang="en-US" sz="1000" dirty="0"/>
              <a:t>しかしほとんど違いが出なかったようです。</a:t>
            </a:r>
          </a:p>
          <a:p>
            <a:r>
              <a:rPr kumimoji="1" lang="ja-JP" altLang="en-US" sz="1000" dirty="0"/>
              <a:t>また逆に、規範やルールについても調査し、厳しくても自由でも変わりありませんでした。</a:t>
            </a:r>
          </a:p>
          <a:p>
            <a:endParaRPr kumimoji="1" lang="ja-JP" altLang="en-US" sz="1000" dirty="0"/>
          </a:p>
          <a:p>
            <a:r>
              <a:rPr kumimoji="1" lang="ja-JP" altLang="en-US" sz="1000" dirty="0"/>
              <a:t>ところが、「他者への心遣いや同情、あるいは配慮や共感」が生産性が向上する要因であることがわかりました。「心理的安全性」ですね。</a:t>
            </a:r>
          </a:p>
          <a:p>
            <a:endParaRPr kumimoji="1" lang="ja-JP" altLang="en-US" sz="1000" dirty="0"/>
          </a:p>
          <a:p>
            <a:r>
              <a:rPr kumimoji="1" lang="ja-JP" altLang="en-US" sz="1000" dirty="0"/>
              <a:t>絵本制作を通じて、お互いこれまで見えなかった部分など、パーソナルなことが共有されたと思います。思いやりや共感など今日感じた思いを大切にしていっていただけたらと思います。</a:t>
            </a:r>
          </a:p>
          <a:p>
            <a:endParaRPr kumimoji="1" lang="ja-JP" altLang="en-US" sz="1000" dirty="0"/>
          </a:p>
          <a:p>
            <a:r>
              <a:rPr kumimoji="1" lang="ja-JP" altLang="en-US" sz="1000" dirty="0"/>
              <a:t>スイスのビジネススクール</a:t>
            </a:r>
            <a:r>
              <a:rPr kumimoji="1" lang="en-US" altLang="ja-JP" sz="1000" dirty="0"/>
              <a:t>IMD</a:t>
            </a:r>
            <a:r>
              <a:rPr kumimoji="1" lang="ja-JP" altLang="en-US" sz="1000" dirty="0"/>
              <a:t>では、真のリーダーシップを学ぶ</a:t>
            </a:r>
            <a:r>
              <a:rPr kumimoji="1" lang="en-US" altLang="ja-JP" sz="1000" dirty="0"/>
              <a:t>4</a:t>
            </a:r>
            <a:r>
              <a:rPr kumimoji="1" lang="ja-JP" altLang="en-US" sz="1000" dirty="0"/>
              <a:t>日間のプログラムがあり、「自分を知る」というパートが</a:t>
            </a:r>
            <a:r>
              <a:rPr kumimoji="1" lang="en-US" altLang="ja-JP" sz="1000" dirty="0"/>
              <a:t>1</a:t>
            </a:r>
            <a:r>
              <a:rPr kumimoji="1" lang="ja-JP" altLang="en-US" sz="1000" dirty="0"/>
              <a:t>日目にあるそうです。</a:t>
            </a:r>
          </a:p>
          <a:p>
            <a:r>
              <a:rPr kumimoji="1" lang="en-US" altLang="ja-JP" sz="1000" dirty="0"/>
              <a:t>5</a:t>
            </a:r>
            <a:r>
              <a:rPr kumimoji="1" lang="ja-JP" altLang="en-US" sz="1000" dirty="0"/>
              <a:t>人のチーム編成で、「なりたい自分」を徹底的に探るようです。</a:t>
            </a:r>
          </a:p>
          <a:p>
            <a:r>
              <a:rPr kumimoji="1" lang="ja-JP" altLang="en-US" sz="1000" dirty="0"/>
              <a:t>今日描いていただいた「花」ですね。</a:t>
            </a:r>
            <a:r>
              <a:rPr kumimoji="1" lang="en-US" altLang="ja-JP" sz="1000" dirty="0"/>
              <a:t>2</a:t>
            </a:r>
            <a:r>
              <a:rPr kumimoji="1" lang="ja-JP" altLang="en-US" sz="1000" dirty="0"/>
              <a:t>時間で探りましたが。。。</a:t>
            </a:r>
          </a:p>
          <a:p>
            <a:r>
              <a:rPr kumimoji="1" lang="ja-JP" altLang="en-US" sz="1000" dirty="0"/>
              <a:t>「花」は仕事をしていく中で、「自分らしいリーダーシップ」とは何かを考える道標となります。</a:t>
            </a:r>
          </a:p>
          <a:p>
            <a:r>
              <a:rPr kumimoji="1" lang="ja-JP" altLang="en-US" sz="1000" dirty="0"/>
              <a:t>どうしたらいいか悶々とするのではなく、描いた花を咲かせるための未来へ向かう視界を良好にしてくれます。</a:t>
            </a:r>
          </a:p>
          <a:p>
            <a:r>
              <a:rPr kumimoji="1" lang="ja-JP" altLang="en-US" sz="1000" dirty="0"/>
              <a:t>可視化されたものはファンタジーですが、そこに行き着くまでの思考は多面的で実質的でした。</a:t>
            </a:r>
          </a:p>
          <a:p>
            <a:r>
              <a:rPr kumimoji="1" lang="ja-JP" altLang="en-US" sz="1000" dirty="0"/>
              <a:t>ぜひ、皆さんの描いた花を目指して、仕事を楽しんでいってくださいね。</a:t>
            </a:r>
          </a:p>
          <a:p>
            <a:r>
              <a:rPr kumimoji="1" lang="ja-JP" altLang="en-US" sz="1000" dirty="0"/>
              <a:t>どんなことが起ころうと、予期せぬ出来事に驚くこともある</a:t>
            </a:r>
            <a:r>
              <a:rPr kumimoji="1" lang="ja-JP" altLang="en-US" sz="1000"/>
              <a:t>でしょうが花</a:t>
            </a:r>
            <a:r>
              <a:rPr kumimoji="1" lang="ja-JP" altLang="en-US" sz="1000" dirty="0"/>
              <a:t>があれば大丈夫です。</a:t>
            </a:r>
          </a:p>
          <a:p>
            <a:r>
              <a:rPr kumimoji="1" lang="ja-JP" altLang="en-US" sz="1000" dirty="0"/>
              <a:t>今日はありがとうございました。</a:t>
            </a:r>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17</a:t>
            </a:fld>
            <a:endParaRPr kumimoji="1" lang="ja-JP" altLang="en-US"/>
          </a:p>
        </p:txBody>
      </p:sp>
    </p:spTree>
    <p:extLst>
      <p:ext uri="{BB962C8B-B14F-4D97-AF65-F5344CB8AC3E}">
        <p14:creationId xmlns:p14="http://schemas.microsoft.com/office/powerpoint/2010/main" val="1367693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r>
              <a:rPr lang="ja-JP" altLang="en-US" sz="1000" dirty="0"/>
              <a:t>自己紹介</a:t>
            </a:r>
            <a:endParaRPr lang="en-US" altLang="ja-JP" sz="1000" dirty="0"/>
          </a:p>
          <a:p>
            <a:pPr marL="0" indent="0">
              <a:lnSpc>
                <a:spcPct val="120000"/>
              </a:lnSpc>
              <a:buNone/>
            </a:pPr>
            <a:endParaRPr lang="en-US" altLang="ja-JP" sz="1000" dirty="0"/>
          </a:p>
          <a:p>
            <a:pPr marL="0" indent="0">
              <a:lnSpc>
                <a:spcPct val="120000"/>
              </a:lnSpc>
              <a:buNone/>
            </a:pPr>
            <a:r>
              <a:rPr lang="ja-JP" altLang="en-US" sz="1000" dirty="0"/>
              <a:t>八木知美と言います。</a:t>
            </a:r>
            <a:endParaRPr lang="en-US" altLang="ja-JP" sz="1000" dirty="0"/>
          </a:p>
          <a:p>
            <a:pPr marL="0" indent="0">
              <a:lnSpc>
                <a:spcPct val="120000"/>
              </a:lnSpc>
              <a:buNone/>
            </a:pPr>
            <a:r>
              <a:rPr lang="ja-JP" altLang="ja-JP" sz="1000" dirty="0"/>
              <a:t>2</a:t>
            </a:r>
            <a:r>
              <a:rPr lang="en-US" altLang="ja-JP" sz="1000" dirty="0"/>
              <a:t>0</a:t>
            </a:r>
            <a:r>
              <a:rPr lang="ja-JP" altLang="en-US" sz="1000" dirty="0"/>
              <a:t>期生ですので、もう</a:t>
            </a:r>
            <a:r>
              <a:rPr lang="en-US" altLang="ja-JP" sz="1000" dirty="0"/>
              <a:t>5</a:t>
            </a:r>
            <a:r>
              <a:rPr lang="ja-JP" altLang="en-US" sz="1000" dirty="0"/>
              <a:t>年前。古くなっています。</a:t>
            </a:r>
            <a:endParaRPr lang="en-US" altLang="ja-JP" sz="1000" dirty="0"/>
          </a:p>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18</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r>
              <a:rPr lang="ja-JP" altLang="en-US" sz="1000" dirty="0"/>
              <a:t>自己紹介</a:t>
            </a:r>
            <a:endParaRPr lang="en-US" altLang="ja-JP" sz="1000" dirty="0"/>
          </a:p>
          <a:p>
            <a:pPr marL="0" indent="0">
              <a:lnSpc>
                <a:spcPct val="120000"/>
              </a:lnSpc>
              <a:buNone/>
            </a:pPr>
            <a:endParaRPr lang="en-US" altLang="ja-JP" sz="1000" dirty="0"/>
          </a:p>
          <a:p>
            <a:pPr marL="0" indent="0">
              <a:lnSpc>
                <a:spcPct val="120000"/>
              </a:lnSpc>
              <a:buNone/>
            </a:pPr>
            <a:r>
              <a:rPr lang="ja-JP" altLang="en-US" sz="1000" dirty="0"/>
              <a:t>八木知美と言います。</a:t>
            </a:r>
            <a:endParaRPr lang="en-US" altLang="ja-JP" sz="1000" dirty="0"/>
          </a:p>
          <a:p>
            <a:pPr marL="0" indent="0">
              <a:lnSpc>
                <a:spcPct val="120000"/>
              </a:lnSpc>
              <a:buNone/>
            </a:pPr>
            <a:r>
              <a:rPr lang="ja-JP" altLang="ja-JP" sz="1000" dirty="0"/>
              <a:t>2</a:t>
            </a:r>
            <a:r>
              <a:rPr lang="en-US" altLang="ja-JP" sz="1000" dirty="0"/>
              <a:t>0</a:t>
            </a:r>
            <a:r>
              <a:rPr lang="ja-JP" altLang="en-US" sz="1000" dirty="0"/>
              <a:t>期生ですので、もう</a:t>
            </a:r>
            <a:r>
              <a:rPr lang="en-US" altLang="ja-JP" sz="1000" dirty="0"/>
              <a:t>5</a:t>
            </a:r>
            <a:r>
              <a:rPr lang="ja-JP" altLang="en-US" sz="1000" dirty="0"/>
              <a:t>年前。古くなっています。</a:t>
            </a:r>
            <a:endParaRPr lang="en-US" altLang="ja-JP" sz="1000" dirty="0"/>
          </a:p>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2</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r>
              <a:rPr lang="ja-JP" altLang="en-US" sz="1000" dirty="0"/>
              <a:t>自己紹介</a:t>
            </a:r>
            <a:endParaRPr lang="en-US" altLang="ja-JP" sz="1000" dirty="0"/>
          </a:p>
          <a:p>
            <a:pPr marL="0" indent="0">
              <a:lnSpc>
                <a:spcPct val="120000"/>
              </a:lnSpc>
              <a:buNone/>
            </a:pPr>
            <a:endParaRPr lang="en-US" altLang="ja-JP" sz="1000" dirty="0"/>
          </a:p>
          <a:p>
            <a:pPr marL="0" indent="0">
              <a:lnSpc>
                <a:spcPct val="120000"/>
              </a:lnSpc>
              <a:buNone/>
            </a:pPr>
            <a:r>
              <a:rPr lang="ja-JP" altLang="en-US" sz="1000" dirty="0"/>
              <a:t>八木知美と言います。</a:t>
            </a:r>
            <a:endParaRPr lang="en-US" altLang="ja-JP" sz="1000" dirty="0"/>
          </a:p>
          <a:p>
            <a:pPr marL="0" indent="0">
              <a:lnSpc>
                <a:spcPct val="120000"/>
              </a:lnSpc>
              <a:buNone/>
            </a:pPr>
            <a:r>
              <a:rPr lang="ja-JP" altLang="ja-JP" sz="1000" dirty="0"/>
              <a:t>2</a:t>
            </a:r>
            <a:r>
              <a:rPr lang="en-US" altLang="ja-JP" sz="1000" dirty="0"/>
              <a:t>0</a:t>
            </a:r>
            <a:r>
              <a:rPr lang="ja-JP" altLang="en-US" sz="1000" dirty="0"/>
              <a:t>期生ですので、もう</a:t>
            </a:r>
            <a:r>
              <a:rPr lang="en-US" altLang="ja-JP" sz="1000" dirty="0"/>
              <a:t>5</a:t>
            </a:r>
            <a:r>
              <a:rPr lang="ja-JP" altLang="en-US" sz="1000" dirty="0"/>
              <a:t>年前。古くなっています。</a:t>
            </a:r>
            <a:endParaRPr lang="en-US" altLang="ja-JP" sz="1000" dirty="0"/>
          </a:p>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3</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r>
              <a:rPr lang="ja-JP" altLang="en-US" sz="1000" dirty="0"/>
              <a:t>自己紹介</a:t>
            </a:r>
            <a:endParaRPr lang="en-US" altLang="ja-JP" sz="1000" dirty="0"/>
          </a:p>
          <a:p>
            <a:pPr marL="0" indent="0">
              <a:lnSpc>
                <a:spcPct val="120000"/>
              </a:lnSpc>
              <a:buNone/>
            </a:pPr>
            <a:endParaRPr lang="en-US" altLang="ja-JP" sz="1000" dirty="0"/>
          </a:p>
          <a:p>
            <a:pPr marL="0" indent="0">
              <a:lnSpc>
                <a:spcPct val="120000"/>
              </a:lnSpc>
              <a:buNone/>
            </a:pPr>
            <a:r>
              <a:rPr lang="ja-JP" altLang="en-US" sz="1000" dirty="0"/>
              <a:t>八木知美と言います。</a:t>
            </a:r>
            <a:endParaRPr lang="en-US" altLang="ja-JP" sz="1000" dirty="0"/>
          </a:p>
          <a:p>
            <a:pPr marL="0" indent="0">
              <a:lnSpc>
                <a:spcPct val="120000"/>
              </a:lnSpc>
              <a:buNone/>
            </a:pPr>
            <a:r>
              <a:rPr lang="ja-JP" altLang="ja-JP" sz="1000" dirty="0"/>
              <a:t>2</a:t>
            </a:r>
            <a:r>
              <a:rPr lang="en-US" altLang="ja-JP" sz="1000" dirty="0"/>
              <a:t>0</a:t>
            </a:r>
            <a:r>
              <a:rPr lang="ja-JP" altLang="en-US" sz="1000" dirty="0"/>
              <a:t>期生ですので、もう</a:t>
            </a:r>
            <a:r>
              <a:rPr lang="en-US" altLang="ja-JP" sz="1000" dirty="0"/>
              <a:t>5</a:t>
            </a:r>
            <a:r>
              <a:rPr lang="ja-JP" altLang="en-US" sz="1000" dirty="0"/>
              <a:t>年前。古くなっています。</a:t>
            </a:r>
            <a:endParaRPr lang="en-US" altLang="ja-JP" sz="1000" dirty="0"/>
          </a:p>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4</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a:t>4</a:t>
            </a:r>
            <a:r>
              <a:rPr kumimoji="1" lang="ja-JP" altLang="en-US" sz="1000" dirty="0"/>
              <a:t>ページを開いてください。（</a:t>
            </a:r>
            <a:r>
              <a:rPr kumimoji="1" lang="en-US" altLang="ja-JP" sz="1000" dirty="0"/>
              <a:t>20</a:t>
            </a:r>
            <a:r>
              <a:rPr kumimoji="1" lang="ja-JP" altLang="en-US" sz="1000" dirty="0"/>
              <a:t>分）</a:t>
            </a:r>
          </a:p>
          <a:p>
            <a:endParaRPr kumimoji="1" lang="en-US" altLang="ja-JP" sz="1000" dirty="0"/>
          </a:p>
          <a:p>
            <a:endParaRPr kumimoji="1" lang="en-US" altLang="ja-JP" sz="1000" dirty="0"/>
          </a:p>
          <a:p>
            <a:endParaRPr kumimoji="1" lang="en-US" altLang="ja-JP" sz="1000" dirty="0"/>
          </a:p>
          <a:p>
            <a:r>
              <a:rPr kumimoji="1" lang="ja-JP" altLang="en-US" sz="1000" dirty="0"/>
              <a:t>＜最初の質問です＞</a:t>
            </a:r>
          </a:p>
          <a:p>
            <a:r>
              <a:rPr kumimoji="1" lang="ja-JP" altLang="en-US" sz="1400" dirty="0"/>
              <a:t>もしあなたをタネにたとえるとしたら、</a:t>
            </a:r>
            <a:endParaRPr kumimoji="1" lang="en-US" altLang="ja-JP" sz="1400" dirty="0"/>
          </a:p>
          <a:p>
            <a:r>
              <a:rPr kumimoji="1" lang="ja-JP" altLang="en-US" sz="1400" dirty="0"/>
              <a:t>どんなタネだと思いますか？</a:t>
            </a:r>
            <a:endParaRPr kumimoji="1" lang="en-US" altLang="ja-JP" sz="1400" dirty="0"/>
          </a:p>
          <a:p>
            <a:endParaRPr kumimoji="1" lang="ja-JP" altLang="en-US" sz="1400" dirty="0"/>
          </a:p>
          <a:p>
            <a:r>
              <a:rPr kumimoji="1" lang="ja-JP" altLang="en-US" sz="1000" dirty="0"/>
              <a:t>タネはすべてのはじまり。</a:t>
            </a:r>
            <a:endParaRPr kumimoji="1" lang="en-US" altLang="ja-JP" sz="1000" dirty="0"/>
          </a:p>
          <a:p>
            <a:r>
              <a:rPr kumimoji="1" lang="ja-JP" altLang="en-US" sz="1000" dirty="0"/>
              <a:t>様々な思いがぎっしり詰まった存在の証です。</a:t>
            </a:r>
          </a:p>
          <a:p>
            <a:r>
              <a:rPr kumimoji="1" lang="ja-JP" altLang="en-US" sz="1000" dirty="0"/>
              <a:t>ゆっくりと目を閉じ、自分自身にアクセスし、</a:t>
            </a:r>
          </a:p>
          <a:p>
            <a:r>
              <a:rPr kumimoji="1" lang="ja-JP" altLang="en-US" sz="1000" dirty="0"/>
              <a:t>イマジネーションから自由にイメージを引き出しましょう。</a:t>
            </a:r>
          </a:p>
          <a:p>
            <a:r>
              <a:rPr kumimoji="1" lang="ja-JP" altLang="en-US" sz="1000" dirty="0"/>
              <a:t>あなたのタネが見つかったら、目を開けてそのタネを描いてください。</a:t>
            </a:r>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6</a:t>
            </a:fld>
            <a:endParaRPr kumimoji="1" lang="ja-JP" altLang="en-US"/>
          </a:p>
        </p:txBody>
      </p:sp>
    </p:spTree>
    <p:extLst>
      <p:ext uri="{BB962C8B-B14F-4D97-AF65-F5344CB8AC3E}">
        <p14:creationId xmlns:p14="http://schemas.microsoft.com/office/powerpoint/2010/main" val="1795486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7</a:t>
            </a:fld>
            <a:endParaRPr kumimoji="1" lang="ja-JP" altLang="en-US"/>
          </a:p>
        </p:txBody>
      </p:sp>
    </p:spTree>
    <p:extLst>
      <p:ext uri="{BB962C8B-B14F-4D97-AF65-F5344CB8AC3E}">
        <p14:creationId xmlns:p14="http://schemas.microsoft.com/office/powerpoint/2010/main" val="163550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8</a:t>
            </a:fld>
            <a:endParaRPr kumimoji="1" lang="ja-JP" altLang="en-US"/>
          </a:p>
        </p:txBody>
      </p:sp>
    </p:spTree>
    <p:extLst>
      <p:ext uri="{BB962C8B-B14F-4D97-AF65-F5344CB8AC3E}">
        <p14:creationId xmlns:p14="http://schemas.microsoft.com/office/powerpoint/2010/main" val="1635503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10</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20000"/>
              </a:lnSpc>
              <a:buNone/>
            </a:pPr>
            <a:endParaRPr lang="en-US" altLang="ja-JP" sz="1000" dirty="0"/>
          </a:p>
        </p:txBody>
      </p:sp>
      <p:sp>
        <p:nvSpPr>
          <p:cNvPr id="4" name="スライド番号プレースホルダー 3"/>
          <p:cNvSpPr>
            <a:spLocks noGrp="1"/>
          </p:cNvSpPr>
          <p:nvPr>
            <p:ph type="sldNum" sz="quarter" idx="10"/>
          </p:nvPr>
        </p:nvSpPr>
        <p:spPr/>
        <p:txBody>
          <a:bodyPr/>
          <a:lstStyle/>
          <a:p>
            <a:fld id="{12A6E9C4-5B7D-4244-B4B1-BC52F3E8E8B1}" type="slidenum">
              <a:rPr kumimoji="1" lang="ja-JP" altLang="en-US" smtClean="0"/>
              <a:t>11</a:t>
            </a:fld>
            <a:endParaRPr kumimoji="1" lang="ja-JP" altLang="en-US"/>
          </a:p>
        </p:txBody>
      </p:sp>
    </p:spTree>
    <p:extLst>
      <p:ext uri="{BB962C8B-B14F-4D97-AF65-F5344CB8AC3E}">
        <p14:creationId xmlns:p14="http://schemas.microsoft.com/office/powerpoint/2010/main" val="758887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descr="flow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7338" cy="5819567"/>
          </a:xfrm>
          <a:prstGeom prst="rect">
            <a:avLst/>
          </a:prstGeom>
        </p:spPr>
      </p:pic>
      <p:sp>
        <p:nvSpPr>
          <p:cNvPr id="13" name="正方形/長方形 12"/>
          <p:cNvSpPr/>
          <p:nvPr userDrawn="1"/>
        </p:nvSpPr>
        <p:spPr>
          <a:xfrm>
            <a:off x="0" y="6790495"/>
            <a:ext cx="9144000" cy="77506"/>
          </a:xfrm>
          <a:prstGeom prst="rect">
            <a:avLst/>
          </a:prstGeom>
          <a:solidFill>
            <a:srgbClr val="408000"/>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3" name="図 22"/>
          <p:cNvPicPr>
            <a:picLocks noChangeAspect="1"/>
          </p:cNvPicPr>
          <p:nvPr userDrawn="1"/>
        </p:nvPicPr>
        <p:blipFill>
          <a:blip r:embed="rId3"/>
          <a:stretch>
            <a:fillRect/>
          </a:stretch>
        </p:blipFill>
        <p:spPr>
          <a:xfrm>
            <a:off x="1822465" y="5951374"/>
            <a:ext cx="5268573" cy="5092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ja-JP" altLang="en-US"/>
              <a:t>マスター タイトルの書式設定</a:t>
            </a:r>
            <a:endParaRPr/>
          </a:p>
        </p:txBody>
      </p:sp>
      <p:sp>
        <p:nvSpPr>
          <p:cNvPr id="3" name="Picture Placeholder 2"/>
          <p:cNvSpPr>
            <a:spLocks noGrp="1"/>
          </p:cNvSpPr>
          <p:nvPr>
            <p:ph type="pic" idx="1"/>
          </p:nvPr>
        </p:nvSpPr>
        <p:spPr>
          <a:xfrm>
            <a:off x="5487987" y="2048256"/>
            <a:ext cx="3427413" cy="4206240"/>
          </a:xfrm>
          <a:prstGeom prst="rect">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プレースホルダーまでドラッグするかアイコンをクリックして図を追加</a:t>
            </a:r>
            <a:endParaRPr/>
          </a:p>
        </p:txBody>
      </p:sp>
      <p:sp>
        <p:nvSpPr>
          <p:cNvPr id="4" name="Text Placeholder 3"/>
          <p:cNvSpPr>
            <a:spLocks noGrp="1"/>
          </p:cNvSpPr>
          <p:nvPr>
            <p:ph type="body" sz="half" idx="2"/>
          </p:nvPr>
        </p:nvSpPr>
        <p:spPr>
          <a:xfrm>
            <a:off x="914400" y="2039112"/>
            <a:ext cx="4572000" cy="422452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ja-JP" altLang="en-US"/>
              <a:t>マスター テキストの書式設定</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の上に図">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chorCtr="0">
            <a:normAutofit/>
          </a:bodyPr>
          <a:lstStyle>
            <a:lvl1pPr>
              <a:defRPr sz="2400"/>
            </a:lvl1pPr>
          </a:lstStyle>
          <a:p>
            <a:r>
              <a:rPr lang="ja-JP" altLang="en-US"/>
              <a:t>マスター タイトルの書式設定</a:t>
            </a:r>
            <a:endParaRPr/>
          </a:p>
        </p:txBody>
      </p:sp>
      <p:sp>
        <p:nvSpPr>
          <p:cNvPr id="3" name="Subtitle 2"/>
          <p:cNvSpPr>
            <a:spLocks noGrp="1"/>
          </p:cNvSpPr>
          <p:nvPr>
            <p:ph type="subTitle" idx="1"/>
          </p:nvPr>
        </p:nvSpPr>
        <p:spPr>
          <a:xfrm>
            <a:off x="914400" y="5002305"/>
            <a:ext cx="8001000" cy="185569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7988300" cy="2980944"/>
          </a:xfrm>
          <a:prstGeom prst="rect">
            <a:avLst/>
          </a:prstGeom>
        </p:spPr>
        <p:txBody>
          <a:bodyPr>
            <a:normAutofit/>
          </a:bodyPr>
          <a:lstStyle>
            <a:lvl1pPr marL="0" indent="0">
              <a:buNone/>
              <a:defRPr sz="1800"/>
            </a:lvl1pPr>
          </a:lstStyle>
          <a:p>
            <a:r>
              <a:rPr lang="ja-JP" altLang="en-US"/>
              <a:t>プレースホルダーまでドラッグするかアイコンをクリックして図を追加</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付き 2 つの図">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chorCtr="0">
            <a:normAutofit/>
          </a:bodyPr>
          <a:lstStyle>
            <a:lvl1pPr>
              <a:defRPr sz="2400"/>
            </a:lvl1pPr>
          </a:lstStyle>
          <a:p>
            <a:r>
              <a:rPr lang="ja-JP" altLang="en-US"/>
              <a:t>マスター タイトルの書式設定</a:t>
            </a:r>
            <a:endParaRPr/>
          </a:p>
        </p:txBody>
      </p:sp>
      <p:sp>
        <p:nvSpPr>
          <p:cNvPr id="3" name="Subtitle 2"/>
          <p:cNvSpPr>
            <a:spLocks noGrp="1"/>
          </p:cNvSpPr>
          <p:nvPr>
            <p:ph type="subTitle" idx="1"/>
          </p:nvPr>
        </p:nvSpPr>
        <p:spPr>
          <a:xfrm>
            <a:off x="914400" y="5002305"/>
            <a:ext cx="8001000" cy="185569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3986784" cy="2980944"/>
          </a:xfrm>
          <a:prstGeom prst="rect">
            <a:avLst/>
          </a:prstGeom>
        </p:spPr>
        <p:txBody>
          <a:bodyPr>
            <a:normAutofit/>
          </a:bodyPr>
          <a:lstStyle>
            <a:lvl1pPr marL="0" indent="0">
              <a:buNone/>
              <a:defRPr sz="1800"/>
            </a:lvl1pPr>
          </a:lstStyle>
          <a:p>
            <a:r>
              <a:rPr lang="ja-JP" altLang="en-US"/>
              <a:t>プレースホルダーまでドラッグするかアイコンをクリックして図を追加</a:t>
            </a:r>
            <a:endParaRPr/>
          </a:p>
        </p:txBody>
      </p:sp>
      <p:sp>
        <p:nvSpPr>
          <p:cNvPr id="7" name="Picture Placeholder 8"/>
          <p:cNvSpPr>
            <a:spLocks noGrp="1"/>
          </p:cNvSpPr>
          <p:nvPr>
            <p:ph type="pic" sz="quarter" idx="14"/>
          </p:nvPr>
        </p:nvSpPr>
        <p:spPr>
          <a:xfrm>
            <a:off x="4928616" y="1129553"/>
            <a:ext cx="3986784" cy="2980944"/>
          </a:xfrm>
          <a:prstGeom prst="rect">
            <a:avLst/>
          </a:prstGeom>
        </p:spPr>
        <p:txBody>
          <a:bodyPr>
            <a:normAutofit/>
          </a:bodyPr>
          <a:lstStyle>
            <a:lvl1pPr marL="0" indent="0">
              <a:buNone/>
              <a:defRPr sz="1800"/>
            </a:lvl1pPr>
          </a:lstStyle>
          <a:p>
            <a:r>
              <a:rPr lang="ja-JP" altLang="en-US"/>
              <a:t>プレースホルダーまでドラッグするかアイコンをクリックして図を追加</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タイトル付き 3 つの図">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a:prstGeom prst="rect">
            <a:avLst/>
          </a:prstGeom>
        </p:spPr>
        <p:txBody>
          <a:bodyPr tIns="137160" bIns="137160" anchor="b" anchorCtr="0">
            <a:normAutofit/>
          </a:bodyPr>
          <a:lstStyle>
            <a:lvl1pPr>
              <a:defRPr sz="2400"/>
            </a:lvl1pPr>
          </a:lstStyle>
          <a:p>
            <a:r>
              <a:rPr lang="ja-JP" altLang="en-US"/>
              <a:t>マスター タイトルの書式設定</a:t>
            </a:r>
            <a:endParaRPr/>
          </a:p>
        </p:txBody>
      </p:sp>
      <p:sp>
        <p:nvSpPr>
          <p:cNvPr id="3" name="Subtitle 2"/>
          <p:cNvSpPr>
            <a:spLocks noGrp="1"/>
          </p:cNvSpPr>
          <p:nvPr>
            <p:ph type="subTitle" idx="1"/>
          </p:nvPr>
        </p:nvSpPr>
        <p:spPr>
          <a:xfrm>
            <a:off x="914400" y="5002305"/>
            <a:ext cx="8001000" cy="185569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Picture Placeholder 8"/>
          <p:cNvSpPr>
            <a:spLocks noGrp="1"/>
          </p:cNvSpPr>
          <p:nvPr>
            <p:ph type="pic" sz="quarter" idx="13"/>
          </p:nvPr>
        </p:nvSpPr>
        <p:spPr>
          <a:xfrm>
            <a:off x="927100" y="1129553"/>
            <a:ext cx="6601968" cy="2980944"/>
          </a:xfrm>
          <a:prstGeom prst="rect">
            <a:avLst/>
          </a:prstGeom>
        </p:spPr>
        <p:txBody>
          <a:bodyPr>
            <a:normAutofit/>
          </a:bodyPr>
          <a:lstStyle>
            <a:lvl1pPr marL="0" indent="0">
              <a:buNone/>
              <a:defRPr sz="1800"/>
            </a:lvl1pPr>
          </a:lstStyle>
          <a:p>
            <a:r>
              <a:rPr lang="ja-JP" altLang="en-US"/>
              <a:t>プレースホルダーまでドラッグするかアイコンをクリックして図を追加</a:t>
            </a:r>
            <a:endParaRPr/>
          </a:p>
        </p:txBody>
      </p:sp>
      <p:sp>
        <p:nvSpPr>
          <p:cNvPr id="7" name="Picture Placeholder 8"/>
          <p:cNvSpPr>
            <a:spLocks noGrp="1"/>
          </p:cNvSpPr>
          <p:nvPr>
            <p:ph type="pic" sz="quarter" idx="14"/>
          </p:nvPr>
        </p:nvSpPr>
        <p:spPr>
          <a:xfrm>
            <a:off x="7543800" y="1129553"/>
            <a:ext cx="1371600" cy="1481328"/>
          </a:xfrm>
          <a:prstGeom prst="rect">
            <a:avLst/>
          </a:prstGeom>
        </p:spPr>
        <p:txBody>
          <a:bodyPr>
            <a:normAutofit/>
          </a:bodyPr>
          <a:lstStyle>
            <a:lvl1pPr marL="0" indent="0">
              <a:buNone/>
              <a:defRPr sz="1800"/>
            </a:lvl1pPr>
          </a:lstStyle>
          <a:p>
            <a:r>
              <a:rPr lang="ja-JP" altLang="en-US"/>
              <a:t>プレースホルダーまでドラッグするかアイコンをクリックして図を追加</a:t>
            </a:r>
            <a:endParaRPr/>
          </a:p>
        </p:txBody>
      </p:sp>
      <p:sp>
        <p:nvSpPr>
          <p:cNvPr id="8" name="Picture Placeholder 8"/>
          <p:cNvSpPr>
            <a:spLocks noGrp="1"/>
          </p:cNvSpPr>
          <p:nvPr>
            <p:ph type="pic" sz="quarter" idx="15"/>
          </p:nvPr>
        </p:nvSpPr>
        <p:spPr>
          <a:xfrm>
            <a:off x="7543800" y="2629169"/>
            <a:ext cx="1371600" cy="1481328"/>
          </a:xfrm>
          <a:prstGeom prst="rect">
            <a:avLst/>
          </a:prstGeom>
        </p:spPr>
        <p:txBody>
          <a:bodyPr>
            <a:normAutofit/>
          </a:bodyPr>
          <a:lstStyle>
            <a:lvl1pPr marL="0" indent="0">
              <a:buNone/>
              <a:defRPr sz="1800"/>
            </a:lvl1pPr>
          </a:lstStyle>
          <a:p>
            <a:r>
              <a:rPr lang="ja-JP" altLang="en-US"/>
              <a:t>プレースホルダーまでドラッグするかアイコンをクリックして図を追加</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914400"/>
          </a:xfrm>
          <a:prstGeom prst="rect">
            <a:avLst/>
          </a:prstGeom>
        </p:spPr>
        <p:txBody>
          <a:bodyPr/>
          <a:lstStyle/>
          <a:p>
            <a:r>
              <a:rPr lang="ja-JP" altLang="en-US"/>
              <a:t>マスター タイトルの書式設定</a:t>
            </a:r>
            <a:endParaRPr/>
          </a:p>
        </p:txBody>
      </p:sp>
      <p:sp>
        <p:nvSpPr>
          <p:cNvPr id="3" name="Vertical Text Placeholder 2"/>
          <p:cNvSpPr>
            <a:spLocks noGrp="1"/>
          </p:cNvSpPr>
          <p:nvPr>
            <p:ph type="body" orient="vert" idx="1"/>
          </p:nvPr>
        </p:nvSpPr>
        <p:spPr>
          <a:xfrm>
            <a:off x="1114424" y="2595562"/>
            <a:ext cx="7610476" cy="3670767"/>
          </a:xfrm>
          <a:prstGeom prst="rect">
            <a:avLst/>
          </a:prstGeom>
        </p:spPr>
        <p:txBody>
          <a:bodyPr vert="eaVert"/>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a:prstGeom prst="rect">
            <a:avLst/>
          </a:prstGeom>
        </p:spPr>
        <p:txBody>
          <a:bodyPr vert="eaVert" lIns="274320" tIns="685800" bIns="685800"/>
          <a:lstStyle/>
          <a:p>
            <a:r>
              <a:rPr lang="ja-JP" altLang="en-US"/>
              <a:t>マスター タイトルの書式設定</a:t>
            </a:r>
            <a:endParaRPr/>
          </a:p>
        </p:txBody>
      </p:sp>
      <p:sp>
        <p:nvSpPr>
          <p:cNvPr id="3" name="Vertical Text Placeholder 2"/>
          <p:cNvSpPr>
            <a:spLocks noGrp="1"/>
          </p:cNvSpPr>
          <p:nvPr>
            <p:ph type="body" orient="vert" idx="1"/>
          </p:nvPr>
        </p:nvSpPr>
        <p:spPr>
          <a:xfrm>
            <a:off x="1117600" y="1734671"/>
            <a:ext cx="6426200" cy="4542304"/>
          </a:xfrm>
          <a:prstGeom prst="rect">
            <a:avLst/>
          </a:prstGeom>
        </p:spPr>
        <p:txBody>
          <a:bodyPr vert="eaVert"/>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0" name="正方形/長方形 9"/>
          <p:cNvSpPr/>
          <p:nvPr userDrawn="1"/>
        </p:nvSpPr>
        <p:spPr>
          <a:xfrm>
            <a:off x="0" y="6790495"/>
            <a:ext cx="9144000" cy="77506"/>
          </a:xfrm>
          <a:prstGeom prst="rect">
            <a:avLst/>
          </a:prstGeom>
          <a:solidFill>
            <a:srgbClr val="408000"/>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a:blip r:embed="rId2"/>
          <a:stretch>
            <a:fillRect/>
          </a:stretch>
        </p:blipFill>
        <p:spPr>
          <a:xfrm>
            <a:off x="166772" y="6431844"/>
            <a:ext cx="2457896" cy="237566"/>
          </a:xfrm>
          <a:prstGeom prst="rect">
            <a:avLst/>
          </a:prstGeom>
        </p:spPr>
      </p:pic>
      <p:pic>
        <p:nvPicPr>
          <p:cNvPr id="13" name="図 12"/>
          <p:cNvPicPr>
            <a:picLocks noChangeAspect="1"/>
          </p:cNvPicPr>
          <p:nvPr userDrawn="1"/>
        </p:nvPicPr>
        <p:blipFill>
          <a:blip r:embed="rId3"/>
          <a:stretch>
            <a:fillRect/>
          </a:stretch>
        </p:blipFill>
        <p:spPr>
          <a:xfrm>
            <a:off x="7095067" y="5844889"/>
            <a:ext cx="1776790" cy="94560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図付きタイトル スライド">
    <p:spTree>
      <p:nvGrpSpPr>
        <p:cNvPr id="1" name=""/>
        <p:cNvGrpSpPr/>
        <p:nvPr/>
      </p:nvGrpSpPr>
      <p:grpSpPr>
        <a:xfrm>
          <a:off x="0" y="0"/>
          <a:ext cx="0" cy="0"/>
          <a:chOff x="0" y="0"/>
          <a:chExt cx="0" cy="0"/>
        </a:xfrm>
      </p:grpSpPr>
      <p:sp>
        <p:nvSpPr>
          <p:cNvPr id="4" name="Title 1"/>
          <p:cNvSpPr>
            <a:spLocks noGrp="1"/>
          </p:cNvSpPr>
          <p:nvPr>
            <p:ph type="title"/>
          </p:nvPr>
        </p:nvSpPr>
        <p:spPr>
          <a:xfrm>
            <a:off x="253999" y="446153"/>
            <a:ext cx="8720667" cy="646046"/>
          </a:xfrm>
          <a:prstGeom prst="rect">
            <a:avLst/>
          </a:prstGeo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ja-JP" altLang="en-US" dirty="0"/>
              <a:t>マスター タイトルの書式設定</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4840353"/>
            <a:ext cx="8915400" cy="646046"/>
          </a:xfrm>
          <a:prstGeom prst="rect">
            <a:avLst/>
          </a:prstGeo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ja-JP" altLang="en-US" dirty="0"/>
              <a:t>マスター タイトルの書式設定</a:t>
            </a:r>
            <a:endParaRPr dirty="0"/>
          </a:p>
        </p:txBody>
      </p:sp>
      <p:sp>
        <p:nvSpPr>
          <p:cNvPr id="3" name="Text Placeholder 2"/>
          <p:cNvSpPr>
            <a:spLocks noGrp="1"/>
          </p:cNvSpPr>
          <p:nvPr>
            <p:ph type="body" idx="1"/>
          </p:nvPr>
        </p:nvSpPr>
        <p:spPr>
          <a:xfrm>
            <a:off x="914400" y="5484607"/>
            <a:ext cx="8001000" cy="77724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914400"/>
          </a:xfrm>
          <a:prstGeom prst="rect">
            <a:avLst/>
          </a:prstGeom>
        </p:spPr>
        <p:txBody>
          <a:bodyPr/>
          <a:lstStyle/>
          <a:p>
            <a:r>
              <a:rPr lang="ja-JP" altLang="en-US"/>
              <a:t>マスター タイトルの書式設定</a:t>
            </a:r>
            <a:endParaRPr/>
          </a:p>
        </p:txBody>
      </p:sp>
      <p:sp>
        <p:nvSpPr>
          <p:cNvPr id="3" name="Content Placeholder 2"/>
          <p:cNvSpPr>
            <a:spLocks noGrp="1"/>
          </p:cNvSpPr>
          <p:nvPr>
            <p:ph sz="half" idx="1"/>
          </p:nvPr>
        </p:nvSpPr>
        <p:spPr>
          <a:xfrm>
            <a:off x="1117600" y="2595563"/>
            <a:ext cx="3566160" cy="3681412"/>
          </a:xfrm>
          <a:prstGeom prst="rect">
            <a:avLst/>
          </a:prstGeo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4" name="Content Placeholder 3"/>
          <p:cNvSpPr>
            <a:spLocks noGrp="1"/>
          </p:cNvSpPr>
          <p:nvPr>
            <p:ph sz="half" idx="2"/>
          </p:nvPr>
        </p:nvSpPr>
        <p:spPr>
          <a:xfrm>
            <a:off x="5147534" y="2595563"/>
            <a:ext cx="3566160" cy="3681412"/>
          </a:xfrm>
          <a:prstGeom prst="rect">
            <a:avLst/>
          </a:prstGeo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914400"/>
          </a:xfrm>
          <a:prstGeom prst="rect">
            <a:avLst/>
          </a:prstGeom>
        </p:spPr>
        <p:txBody>
          <a:bodyPr/>
          <a:lstStyle>
            <a:lvl1pPr>
              <a:defRPr/>
            </a:lvl1pPr>
          </a:lstStyle>
          <a:p>
            <a:r>
              <a:rPr lang="ja-JP" altLang="en-US"/>
              <a:t>マスター タイトルの書式設定</a:t>
            </a:r>
            <a:endParaRPr/>
          </a:p>
        </p:txBody>
      </p:sp>
      <p:sp>
        <p:nvSpPr>
          <p:cNvPr id="3" name="Text Placeholder 2"/>
          <p:cNvSpPr>
            <a:spLocks noGrp="1"/>
          </p:cNvSpPr>
          <p:nvPr>
            <p:ph type="body" idx="1"/>
          </p:nvPr>
        </p:nvSpPr>
        <p:spPr>
          <a:xfrm>
            <a:off x="1120588" y="2017713"/>
            <a:ext cx="3566160" cy="877887"/>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20588" y="3065929"/>
            <a:ext cx="3566160" cy="3211046"/>
          </a:xfrm>
          <a:prstGeom prst="rect">
            <a:avLst/>
          </a:prstGeo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5" name="Text Placeholder 4"/>
          <p:cNvSpPr>
            <a:spLocks noGrp="1"/>
          </p:cNvSpPr>
          <p:nvPr>
            <p:ph type="body" sz="quarter" idx="3"/>
          </p:nvPr>
        </p:nvSpPr>
        <p:spPr>
          <a:xfrm>
            <a:off x="5147534" y="2017713"/>
            <a:ext cx="3566160" cy="877887"/>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147534" y="3065929"/>
            <a:ext cx="3566160" cy="3211046"/>
          </a:xfrm>
          <a:prstGeom prst="rect">
            <a:avLst/>
          </a:prstGeo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7" name="Date Placeholder 6"/>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8" name="Footer Placeholder 7"/>
          <p:cNvSpPr>
            <a:spLocks noGrp="1"/>
          </p:cNvSpPr>
          <p:nvPr>
            <p:ph type="ftr" sz="quarter" idx="11"/>
          </p:nvPr>
        </p:nvSpPr>
        <p:spPr>
          <a:xfrm>
            <a:off x="1120588" y="188259"/>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914400"/>
          </a:xfrm>
          <a:prstGeom prst="rect">
            <a:avLst/>
          </a:prstGeom>
        </p:spPr>
        <p:txBody>
          <a:bodyPr/>
          <a:lstStyle/>
          <a:p>
            <a:r>
              <a:rPr lang="ja-JP" altLang="en-US"/>
              <a:t>マスター タイトルの書式設定</a:t>
            </a:r>
            <a:endParaRPr/>
          </a:p>
        </p:txBody>
      </p:sp>
      <p:sp>
        <p:nvSpPr>
          <p:cNvPr id="3" name="Date Placeholder 2"/>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4" name="Footer Placeholder 3"/>
          <p:cNvSpPr>
            <a:spLocks noGrp="1"/>
          </p:cNvSpPr>
          <p:nvPr>
            <p:ph type="ftr" sz="quarter" idx="11"/>
          </p:nvPr>
        </p:nvSpPr>
        <p:spPr>
          <a:xfrm>
            <a:off x="1120588" y="188259"/>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3" name="Footer Placeholder 2"/>
          <p:cNvSpPr>
            <a:spLocks noGrp="1"/>
          </p:cNvSpPr>
          <p:nvPr>
            <p:ph type="ftr" sz="quarter" idx="11"/>
          </p:nvPr>
        </p:nvSpPr>
        <p:spPr>
          <a:xfrm>
            <a:off x="1120588" y="188259"/>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ja-JP" altLang="en-US"/>
              <a:t>マスター タイトルの書式設定</a:t>
            </a:r>
            <a:endParaRPr/>
          </a:p>
        </p:txBody>
      </p:sp>
      <p:sp>
        <p:nvSpPr>
          <p:cNvPr id="3" name="Content Placeholder 2"/>
          <p:cNvSpPr>
            <a:spLocks noGrp="1"/>
          </p:cNvSpPr>
          <p:nvPr>
            <p:ph idx="1"/>
          </p:nvPr>
        </p:nvSpPr>
        <p:spPr>
          <a:xfrm>
            <a:off x="5147534" y="2590800"/>
            <a:ext cx="3566160" cy="3686175"/>
          </a:xfrm>
          <a:prstGeom prst="rect">
            <a:avLst/>
          </a:prstGeo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
        <p:nvSpPr>
          <p:cNvPr id="4" name="Text Placeholder 3"/>
          <p:cNvSpPr>
            <a:spLocks noGrp="1"/>
          </p:cNvSpPr>
          <p:nvPr>
            <p:ph type="body" sz="half" idx="2"/>
          </p:nvPr>
        </p:nvSpPr>
        <p:spPr>
          <a:xfrm>
            <a:off x="900952" y="2039111"/>
            <a:ext cx="3566160" cy="422452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6580094" y="188259"/>
            <a:ext cx="2133600" cy="365125"/>
          </a:xfrm>
          <a:prstGeom prst="rect">
            <a:avLst/>
          </a:prstGeom>
        </p:spPr>
        <p:txBody>
          <a:bodyPr/>
          <a:lstStyle/>
          <a:p>
            <a:fld id="{70FAA508-F0CD-46EA-95FB-26B559A0B5D9}" type="datetimeFigureOut">
              <a:rPr lang="en-US" smtClean="0"/>
              <a:t>10/12/20</a:t>
            </a:fld>
            <a:endParaRPr lang="en-US"/>
          </a:p>
        </p:txBody>
      </p:sp>
      <p:sp>
        <p:nvSpPr>
          <p:cNvPr id="6" name="Footer Placeholder 5"/>
          <p:cNvSpPr>
            <a:spLocks noGrp="1"/>
          </p:cNvSpPr>
          <p:nvPr>
            <p:ph type="ftr" sz="quarter" idx="11"/>
          </p:nvPr>
        </p:nvSpPr>
        <p:spPr>
          <a:xfrm>
            <a:off x="1120588" y="188259"/>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89894" y="6569075"/>
            <a:ext cx="457200" cy="365125"/>
          </a:xfrm>
          <a:prstGeom prst="rect">
            <a:avLst/>
          </a:prstGeom>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kumimoji="1"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323528" y="332656"/>
            <a:ext cx="8496944" cy="5184576"/>
          </a:xfrm>
          <a:prstGeom prst="rect">
            <a:avLst/>
          </a:prstGeom>
          <a:solidFill>
            <a:srgbClr val="0080FF"/>
          </a:solidFill>
          <a:ln w="9525" cap="flat" cmpd="sng" algn="ctr">
            <a:noFill/>
            <a:prstDash val="solid"/>
            <a:round/>
            <a:headEnd type="none" w="med" len="med"/>
            <a:tailEnd type="none" w="med" len="med"/>
          </a:ln>
          <a:effectLst>
            <a:outerShdw blurRad="136525" dist="889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ts val="1200"/>
              </a:spcBef>
              <a:spcAft>
                <a:spcPct val="0"/>
              </a:spcAft>
              <a:buClrTx/>
              <a:buSzTx/>
              <a:buFontTx/>
              <a:buNone/>
              <a:tabLst/>
            </a:pPr>
            <a:endParaRPr kumimoji="0" lang="en-US" altLang="ja-JP" sz="2400" b="0" i="0" u="none" strike="noStrike" cap="none" normalizeH="0" baseline="0" dirty="0">
              <a:ln>
                <a:noFill/>
              </a:ln>
              <a:solidFill>
                <a:srgbClr val="FFFFFF"/>
              </a:solidFill>
              <a:effectLst/>
              <a:latin typeface="Arial" charset="0"/>
              <a:ea typeface="ヒラギノ角ゴ Pro W3" charset="0"/>
              <a:cs typeface="ヒラギノ角ゴ Pro W3" charset="0"/>
            </a:endParaRPr>
          </a:p>
          <a:p>
            <a:pPr marL="0" marR="0" indent="0" algn="ctr" defTabSz="914400" rtl="0" eaLnBrk="1" fontAlgn="base" latinLnBrk="0" hangingPunct="1">
              <a:lnSpc>
                <a:spcPct val="100000"/>
              </a:lnSpc>
              <a:spcBef>
                <a:spcPts val="1200"/>
              </a:spcBef>
              <a:spcAft>
                <a:spcPct val="0"/>
              </a:spcAft>
              <a:buClrTx/>
              <a:buSzTx/>
              <a:buFontTx/>
              <a:buNone/>
              <a:tabLst/>
            </a:pPr>
            <a:endParaRPr lang="en-US" altLang="ja-JP" sz="4800" dirty="0">
              <a:solidFill>
                <a:srgbClr val="FFFFFF"/>
              </a:solidFill>
              <a:latin typeface="Times"/>
              <a:ea typeface="ヒラギノ明朝 ProN W6"/>
            </a:endParaRPr>
          </a:p>
          <a:p>
            <a:pPr marL="0" marR="0" indent="0" algn="ctr" defTabSz="914400" rtl="0" eaLnBrk="1" fontAlgn="base" latinLnBrk="0" hangingPunct="1">
              <a:lnSpc>
                <a:spcPct val="100000"/>
              </a:lnSpc>
              <a:spcBef>
                <a:spcPts val="1200"/>
              </a:spcBef>
              <a:spcAft>
                <a:spcPct val="0"/>
              </a:spcAft>
              <a:buClrTx/>
              <a:buSzTx/>
              <a:buFontTx/>
              <a:buNone/>
              <a:tabLst/>
            </a:pPr>
            <a:r>
              <a:rPr lang="ja-JP" altLang="en-US" sz="4800">
                <a:solidFill>
                  <a:srgbClr val="FFFFFF"/>
                </a:solidFill>
                <a:latin typeface="Times"/>
                <a:ea typeface="ヒラギノ明朝 ProN W6"/>
              </a:rPr>
              <a:t>自己紹介</a:t>
            </a:r>
            <a:endParaRPr lang="en-US" altLang="ja-JP" sz="4800" dirty="0">
              <a:solidFill>
                <a:srgbClr val="FFFFFF"/>
              </a:solidFill>
              <a:latin typeface="Times"/>
              <a:ea typeface="ヒラギノ明朝 ProN W6"/>
            </a:endParaRPr>
          </a:p>
          <a:p>
            <a:pPr marL="0" marR="0" indent="0" algn="ctr" defTabSz="914400" rtl="0" eaLnBrk="1" fontAlgn="base" latinLnBrk="0" hangingPunct="1">
              <a:lnSpc>
                <a:spcPct val="100000"/>
              </a:lnSpc>
              <a:spcBef>
                <a:spcPts val="1200"/>
              </a:spcBef>
              <a:spcAft>
                <a:spcPct val="0"/>
              </a:spcAft>
              <a:buClrTx/>
              <a:buSzTx/>
              <a:buFontTx/>
              <a:buNone/>
              <a:tabLst/>
            </a:pPr>
            <a:endParaRPr lang="en-US" altLang="ja-JP" sz="4800" dirty="0">
              <a:solidFill>
                <a:srgbClr val="FFFFFF"/>
              </a:solidFill>
              <a:latin typeface="Times"/>
              <a:ea typeface="ヒラギノ明朝 ProN W6"/>
            </a:endParaRPr>
          </a:p>
          <a:p>
            <a:pPr marL="0" marR="0" indent="0" algn="ctr" defTabSz="914400" rtl="0" eaLnBrk="1" fontAlgn="base" latinLnBrk="0" hangingPunct="1">
              <a:lnSpc>
                <a:spcPct val="100000"/>
              </a:lnSpc>
              <a:spcBef>
                <a:spcPts val="1200"/>
              </a:spcBef>
              <a:spcAft>
                <a:spcPct val="0"/>
              </a:spcAft>
              <a:buClrTx/>
              <a:buSzTx/>
              <a:buFontTx/>
              <a:buNone/>
              <a:tabLst/>
            </a:pPr>
            <a:r>
              <a:rPr kumimoji="0" lang="ja-JP" altLang="en-US" sz="3200">
                <a:solidFill>
                  <a:srgbClr val="FFFFFF"/>
                </a:solidFill>
                <a:latin typeface="Times"/>
                <a:ea typeface="ヒラギノ明朝 ProN W6"/>
              </a:rPr>
              <a:t>八木</a:t>
            </a:r>
            <a:r>
              <a:rPr kumimoji="0" lang="ja-JP" altLang="en-US" sz="3200" dirty="0">
                <a:solidFill>
                  <a:srgbClr val="FFFFFF"/>
                </a:solidFill>
                <a:latin typeface="Times"/>
                <a:ea typeface="ヒラギノ明朝 ProN W6"/>
              </a:rPr>
              <a:t>知美（やぎさとみ）</a:t>
            </a:r>
            <a:endParaRPr kumimoji="0" lang="ja-JP" altLang="en-US" sz="3200" b="0" i="0" u="none" strike="noStrike" cap="none" normalizeH="0" baseline="0" dirty="0">
              <a:ln>
                <a:noFill/>
              </a:ln>
              <a:solidFill>
                <a:srgbClr val="FFFFFF"/>
              </a:solidFill>
              <a:effectLst/>
              <a:latin typeface="Times"/>
              <a:ea typeface="ヒラギノ明朝 ProN W6"/>
            </a:endParaRPr>
          </a:p>
        </p:txBody>
      </p:sp>
      <p:pic>
        <p:nvPicPr>
          <p:cNvPr id="10" name="図 9" descr="aomushi_un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3692"/>
            <a:ext cx="9181258" cy="722259"/>
          </a:xfrm>
          <a:prstGeom prst="rect">
            <a:avLst/>
          </a:prstGeom>
        </p:spPr>
      </p:pic>
      <p:sp>
        <p:nvSpPr>
          <p:cNvPr id="12" name="正方形/長方形 11"/>
          <p:cNvSpPr/>
          <p:nvPr/>
        </p:nvSpPr>
        <p:spPr>
          <a:xfrm>
            <a:off x="265820" y="6351601"/>
            <a:ext cx="1107996" cy="369332"/>
          </a:xfrm>
          <a:prstGeom prst="rect">
            <a:avLst/>
          </a:prstGeom>
        </p:spPr>
        <p:txBody>
          <a:bodyPr wrap="none">
            <a:spAutoFit/>
          </a:bodyPr>
          <a:lstStyle/>
          <a:p>
            <a:pPr algn="ctr" fontAlgn="base">
              <a:spcBef>
                <a:spcPts val="1200"/>
              </a:spcBef>
              <a:spcAft>
                <a:spcPct val="0"/>
              </a:spcAft>
            </a:pPr>
            <a:r>
              <a:rPr lang="en-US" altLang="ja-JP" dirty="0">
                <a:latin typeface="Times"/>
                <a:ea typeface="ヒラギノ明朝 ProN W6"/>
              </a:rPr>
              <a:t>2018.6.21</a:t>
            </a:r>
          </a:p>
        </p:txBody>
      </p:sp>
    </p:spTree>
    <p:extLst>
      <p:ext uri="{BB962C8B-B14F-4D97-AF65-F5344CB8AC3E}">
        <p14:creationId xmlns:p14="http://schemas.microsoft.com/office/powerpoint/2010/main" val="101293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43933" y="142157"/>
            <a:ext cx="7138079" cy="5005578"/>
          </a:xfrm>
          <a:prstGeom prst="rect">
            <a:avLst/>
          </a:prstGeom>
        </p:spPr>
      </p:pic>
      <p:pic>
        <p:nvPicPr>
          <p:cNvPr id="4" name="図 3"/>
          <p:cNvPicPr>
            <a:picLocks noChangeAspect="1"/>
          </p:cNvPicPr>
          <p:nvPr/>
        </p:nvPicPr>
        <p:blipFill>
          <a:blip r:embed="rId4"/>
          <a:stretch>
            <a:fillRect/>
          </a:stretch>
        </p:blipFill>
        <p:spPr>
          <a:xfrm>
            <a:off x="4665133" y="3434316"/>
            <a:ext cx="4249260" cy="3186946"/>
          </a:xfrm>
          <a:prstGeom prst="rect">
            <a:avLst/>
          </a:prstGeom>
        </p:spPr>
      </p:pic>
      <p:sp>
        <p:nvSpPr>
          <p:cNvPr id="13" name="正方形/長方形 12"/>
          <p:cNvSpPr/>
          <p:nvPr/>
        </p:nvSpPr>
        <p:spPr>
          <a:xfrm>
            <a:off x="143933" y="5236876"/>
            <a:ext cx="3185487" cy="1477328"/>
          </a:xfrm>
          <a:prstGeom prst="rect">
            <a:avLst/>
          </a:prstGeom>
        </p:spPr>
        <p:txBody>
          <a:bodyPr wrap="none">
            <a:spAutoFit/>
          </a:bodyPr>
          <a:lstStyle/>
          <a:p>
            <a:r>
              <a:rPr lang="ja-JP" altLang="en-US" dirty="0"/>
              <a:t>深刻な社会問題に対して、</a:t>
            </a:r>
            <a:endParaRPr lang="en-US" altLang="ja-JP" dirty="0"/>
          </a:p>
          <a:p>
            <a:r>
              <a:rPr lang="ja-JP" altLang="en-US" dirty="0"/>
              <a:t>知識を持つだけではなく、</a:t>
            </a:r>
            <a:r>
              <a:rPr lang="en-US" altLang="ja-JP" dirty="0"/>
              <a:t> </a:t>
            </a:r>
            <a:r>
              <a:rPr lang="ja-JP" altLang="en-US" dirty="0"/>
              <a:t>自分なりに思考・判断・表現</a:t>
            </a:r>
            <a:endParaRPr lang="en-US" altLang="ja-JP" dirty="0"/>
          </a:p>
          <a:p>
            <a:r>
              <a:rPr lang="ja-JP" altLang="en-US" dirty="0"/>
              <a:t>できるようになるため、</a:t>
            </a:r>
            <a:endParaRPr lang="en-US" altLang="ja-JP" dirty="0"/>
          </a:p>
          <a:p>
            <a:r>
              <a:rPr lang="ja-JP" altLang="en-US" dirty="0"/>
              <a:t>自分を知る。</a:t>
            </a:r>
            <a:endParaRPr lang="en-US" altLang="ja-JP" dirty="0"/>
          </a:p>
        </p:txBody>
      </p:sp>
      <p:sp>
        <p:nvSpPr>
          <p:cNvPr id="15" name="円/楕円 14"/>
          <p:cNvSpPr/>
          <p:nvPr/>
        </p:nvSpPr>
        <p:spPr>
          <a:xfrm>
            <a:off x="7020272" y="1124744"/>
            <a:ext cx="1609336" cy="1576156"/>
          </a:xfrm>
          <a:prstGeom prst="ellipse">
            <a:avLst/>
          </a:prstGeom>
          <a:solidFill>
            <a:srgbClr val="FF0000"/>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t>大学</a:t>
            </a:r>
            <a:endParaRPr kumimoji="1" lang="en-US" altLang="ja-JP" sz="2400" dirty="0"/>
          </a:p>
        </p:txBody>
      </p:sp>
    </p:spTree>
    <p:extLst>
      <p:ext uri="{BB962C8B-B14F-4D97-AF65-F5344CB8AC3E}">
        <p14:creationId xmlns:p14="http://schemas.microsoft.com/office/powerpoint/2010/main" val="41522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IMG_534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74" y="116632"/>
            <a:ext cx="8658392" cy="3609454"/>
          </a:xfrm>
          <a:prstGeom prst="rect">
            <a:avLst/>
          </a:prstGeom>
        </p:spPr>
      </p:pic>
      <p:pic>
        <p:nvPicPr>
          <p:cNvPr id="12" name="図 11"/>
          <p:cNvPicPr>
            <a:picLocks noChangeAspect="1"/>
          </p:cNvPicPr>
          <p:nvPr/>
        </p:nvPicPr>
        <p:blipFill>
          <a:blip r:embed="rId4"/>
          <a:stretch>
            <a:fillRect/>
          </a:stretch>
        </p:blipFill>
        <p:spPr>
          <a:xfrm>
            <a:off x="189274" y="3996267"/>
            <a:ext cx="5740400" cy="2654300"/>
          </a:xfrm>
          <a:prstGeom prst="rect">
            <a:avLst/>
          </a:prstGeom>
        </p:spPr>
      </p:pic>
      <p:sp>
        <p:nvSpPr>
          <p:cNvPr id="14" name="円/楕円 13"/>
          <p:cNvSpPr/>
          <p:nvPr/>
        </p:nvSpPr>
        <p:spPr>
          <a:xfrm>
            <a:off x="7087745" y="2682374"/>
            <a:ext cx="1609336" cy="1576156"/>
          </a:xfrm>
          <a:prstGeom prst="ellipse">
            <a:avLst/>
          </a:prstGeom>
          <a:solidFill>
            <a:srgbClr val="3366FF"/>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t>企業</a:t>
            </a:r>
            <a:endParaRPr kumimoji="1" lang="en-US" altLang="ja-JP" sz="2400" dirty="0"/>
          </a:p>
          <a:p>
            <a:pPr algn="ctr"/>
            <a:r>
              <a:rPr kumimoji="1" lang="ja-JP" altLang="en-US" sz="2400" dirty="0"/>
              <a:t>研修</a:t>
            </a:r>
            <a:endParaRPr kumimoji="1" lang="en-US" altLang="ja-JP" sz="2400" dirty="0"/>
          </a:p>
        </p:txBody>
      </p:sp>
      <p:sp>
        <p:nvSpPr>
          <p:cNvPr id="15" name="円/楕円 14"/>
          <p:cNvSpPr/>
          <p:nvPr/>
        </p:nvSpPr>
        <p:spPr>
          <a:xfrm>
            <a:off x="106041" y="3542316"/>
            <a:ext cx="1324825" cy="1297511"/>
          </a:xfrm>
          <a:prstGeom prst="ellipse">
            <a:avLst/>
          </a:prstGeom>
          <a:solidFill>
            <a:srgbClr val="3366FF"/>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教職員研修</a:t>
            </a:r>
            <a:endParaRPr kumimoji="1" lang="en-US" altLang="ja-JP" dirty="0"/>
          </a:p>
        </p:txBody>
      </p:sp>
      <p:sp>
        <p:nvSpPr>
          <p:cNvPr id="18" name="正方形/長方形 17"/>
          <p:cNvSpPr/>
          <p:nvPr/>
        </p:nvSpPr>
        <p:spPr>
          <a:xfrm>
            <a:off x="5956933" y="5501863"/>
            <a:ext cx="2995431" cy="400110"/>
          </a:xfrm>
          <a:prstGeom prst="rect">
            <a:avLst/>
          </a:prstGeom>
        </p:spPr>
        <p:txBody>
          <a:bodyPr wrap="none">
            <a:spAutoFit/>
          </a:bodyPr>
          <a:lstStyle/>
          <a:p>
            <a:r>
              <a:rPr lang="en-US" altLang="ja-JP" sz="2000" b="1" kern="1200" dirty="0"/>
              <a:t>Building My </a:t>
            </a:r>
            <a:r>
              <a:rPr lang="en-US" altLang="ja-JP" sz="2000" b="1" kern="1200" dirty="0">
                <a:solidFill>
                  <a:srgbClr val="FF0000"/>
                </a:solidFill>
              </a:rPr>
              <a:t>Best</a:t>
            </a:r>
            <a:r>
              <a:rPr lang="en-US" altLang="ja-JP" sz="2000" b="1" kern="1200" dirty="0"/>
              <a:t> Vision</a:t>
            </a:r>
            <a:endParaRPr lang="ja-JP" altLang="en-US" sz="2000" b="1" kern="1200" dirty="0"/>
          </a:p>
        </p:txBody>
      </p:sp>
      <p:pic>
        <p:nvPicPr>
          <p:cNvPr id="19" name="図 18"/>
          <p:cNvPicPr>
            <a:picLocks noChangeAspect="1"/>
          </p:cNvPicPr>
          <p:nvPr/>
        </p:nvPicPr>
        <p:blipFill>
          <a:blip r:embed="rId5"/>
          <a:stretch>
            <a:fillRect/>
          </a:stretch>
        </p:blipFill>
        <p:spPr>
          <a:xfrm>
            <a:off x="6072082" y="5991499"/>
            <a:ext cx="2880282" cy="391495"/>
          </a:xfrm>
          <a:prstGeom prst="rect">
            <a:avLst/>
          </a:prstGeom>
        </p:spPr>
      </p:pic>
      <p:sp>
        <p:nvSpPr>
          <p:cNvPr id="21" name="正方形/長方形 20"/>
          <p:cNvSpPr/>
          <p:nvPr/>
        </p:nvSpPr>
        <p:spPr>
          <a:xfrm>
            <a:off x="6072082" y="4516661"/>
            <a:ext cx="2031325" cy="646331"/>
          </a:xfrm>
          <a:prstGeom prst="rect">
            <a:avLst/>
          </a:prstGeom>
        </p:spPr>
        <p:txBody>
          <a:bodyPr wrap="none">
            <a:spAutoFit/>
          </a:bodyPr>
          <a:lstStyle/>
          <a:p>
            <a:r>
              <a:rPr lang="ja-JP" altLang="en-US" dirty="0"/>
              <a:t>未来の視界を</a:t>
            </a:r>
            <a:endParaRPr lang="en-US" altLang="ja-JP" dirty="0"/>
          </a:p>
          <a:p>
            <a:r>
              <a:rPr lang="ja-JP" altLang="en-US" dirty="0"/>
              <a:t>良好にするために</a:t>
            </a:r>
            <a:endParaRPr lang="en-US" altLang="ja-JP" dirty="0"/>
          </a:p>
        </p:txBody>
      </p:sp>
    </p:spTree>
    <p:extLst>
      <p:ext uri="{BB962C8B-B14F-4D97-AF65-F5344CB8AC3E}">
        <p14:creationId xmlns:p14="http://schemas.microsoft.com/office/powerpoint/2010/main" val="20857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43933" y="142157"/>
            <a:ext cx="3129391" cy="2347043"/>
          </a:xfrm>
          <a:prstGeom prst="rect">
            <a:avLst/>
          </a:prstGeom>
        </p:spPr>
      </p:pic>
      <p:pic>
        <p:nvPicPr>
          <p:cNvPr id="7" name="図 6"/>
          <p:cNvPicPr>
            <a:picLocks noChangeAspect="1"/>
          </p:cNvPicPr>
          <p:nvPr/>
        </p:nvPicPr>
        <p:blipFill>
          <a:blip r:embed="rId4"/>
          <a:stretch>
            <a:fillRect/>
          </a:stretch>
        </p:blipFill>
        <p:spPr>
          <a:xfrm>
            <a:off x="3425724" y="142157"/>
            <a:ext cx="3129391" cy="2347043"/>
          </a:xfrm>
          <a:prstGeom prst="rect">
            <a:avLst/>
          </a:prstGeom>
        </p:spPr>
      </p:pic>
      <p:pic>
        <p:nvPicPr>
          <p:cNvPr id="9" name="図 8"/>
          <p:cNvPicPr>
            <a:picLocks noChangeAspect="1"/>
          </p:cNvPicPr>
          <p:nvPr/>
        </p:nvPicPr>
        <p:blipFill>
          <a:blip r:embed="rId5"/>
          <a:stretch>
            <a:fillRect/>
          </a:stretch>
        </p:blipFill>
        <p:spPr>
          <a:xfrm>
            <a:off x="1424512" y="2696634"/>
            <a:ext cx="7366000" cy="3771900"/>
          </a:xfrm>
          <a:prstGeom prst="rect">
            <a:avLst/>
          </a:prstGeom>
        </p:spPr>
      </p:pic>
      <p:sp>
        <p:nvSpPr>
          <p:cNvPr id="12" name="円/楕円 11"/>
          <p:cNvSpPr/>
          <p:nvPr/>
        </p:nvSpPr>
        <p:spPr>
          <a:xfrm>
            <a:off x="6909945" y="548680"/>
            <a:ext cx="1609336" cy="1576156"/>
          </a:xfrm>
          <a:prstGeom prst="ellipse">
            <a:avLst/>
          </a:prstGeom>
          <a:solidFill>
            <a:schemeClr val="accent1">
              <a:lumMod val="75000"/>
            </a:schemeClr>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t>自主</a:t>
            </a:r>
            <a:endParaRPr kumimoji="1" lang="en-US" altLang="ja-JP" sz="2400" dirty="0"/>
          </a:p>
          <a:p>
            <a:pPr algn="ctr"/>
            <a:r>
              <a:rPr kumimoji="1" lang="ja-JP" altLang="en-US" sz="2400" dirty="0"/>
              <a:t>開催</a:t>
            </a:r>
            <a:endParaRPr kumimoji="1" lang="en-US" altLang="ja-JP" sz="2400" dirty="0"/>
          </a:p>
        </p:txBody>
      </p:sp>
      <p:sp>
        <p:nvSpPr>
          <p:cNvPr id="6" name="正方形/長方形 5"/>
          <p:cNvSpPr/>
          <p:nvPr/>
        </p:nvSpPr>
        <p:spPr>
          <a:xfrm>
            <a:off x="372533" y="6006869"/>
            <a:ext cx="898015" cy="369332"/>
          </a:xfrm>
          <a:prstGeom prst="rect">
            <a:avLst/>
          </a:prstGeom>
        </p:spPr>
        <p:txBody>
          <a:bodyPr wrap="none">
            <a:spAutoFit/>
          </a:bodyPr>
          <a:lstStyle/>
          <a:p>
            <a:r>
              <a:rPr lang="en-US" altLang="ja-JP" dirty="0"/>
              <a:t>GEOC</a:t>
            </a:r>
          </a:p>
        </p:txBody>
      </p:sp>
    </p:spTree>
    <p:extLst>
      <p:ext uri="{BB962C8B-B14F-4D97-AF65-F5344CB8AC3E}">
        <p14:creationId xmlns:p14="http://schemas.microsoft.com/office/powerpoint/2010/main" val="3161612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0" y="332656"/>
            <a:ext cx="9144000" cy="734144"/>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アンケート（</a:t>
            </a:r>
            <a:r>
              <a:rPr lang="en-US" altLang="ja-JP" dirty="0"/>
              <a:t>1,700</a:t>
            </a:r>
            <a:r>
              <a:rPr lang="ja-JP" altLang="en-US" dirty="0"/>
              <a:t>名）</a:t>
            </a:r>
            <a:r>
              <a:rPr lang="en-US" altLang="ja-JP" dirty="0"/>
              <a:t>80%</a:t>
            </a:r>
            <a:r>
              <a:rPr lang="ja-JP" altLang="en-US" dirty="0"/>
              <a:t>以上の満足度</a:t>
            </a:r>
            <a:endParaRPr lang="en-US" altLang="ja-JP" dirty="0"/>
          </a:p>
        </p:txBody>
      </p:sp>
      <p:sp>
        <p:nvSpPr>
          <p:cNvPr id="9" name="正方形/長方形 8"/>
          <p:cNvSpPr/>
          <p:nvPr/>
        </p:nvSpPr>
        <p:spPr>
          <a:xfrm>
            <a:off x="596113" y="1232053"/>
            <a:ext cx="877163" cy="646331"/>
          </a:xfrm>
          <a:prstGeom prst="rect">
            <a:avLst/>
          </a:prstGeom>
        </p:spPr>
        <p:txBody>
          <a:bodyPr wrap="none">
            <a:spAutoFit/>
          </a:bodyPr>
          <a:lstStyle/>
          <a:p>
            <a:r>
              <a:rPr lang="en-US" altLang="ja-JP" dirty="0"/>
              <a:t>①</a:t>
            </a:r>
            <a:r>
              <a:rPr lang="ja-JP" altLang="en-US" dirty="0"/>
              <a:t>感想</a:t>
            </a:r>
            <a:endParaRPr lang="en-US" altLang="ja-JP" dirty="0"/>
          </a:p>
          <a:p>
            <a:endParaRPr lang="en-US" altLang="ja-JP" dirty="0"/>
          </a:p>
        </p:txBody>
      </p:sp>
      <p:sp>
        <p:nvSpPr>
          <p:cNvPr id="10" name="正方形/長方形 9"/>
          <p:cNvSpPr/>
          <p:nvPr/>
        </p:nvSpPr>
        <p:spPr>
          <a:xfrm>
            <a:off x="4634713" y="3655073"/>
            <a:ext cx="1107996" cy="369332"/>
          </a:xfrm>
          <a:prstGeom prst="rect">
            <a:avLst/>
          </a:prstGeom>
        </p:spPr>
        <p:txBody>
          <a:bodyPr wrap="none">
            <a:spAutoFit/>
          </a:bodyPr>
          <a:lstStyle/>
          <a:p>
            <a:r>
              <a:rPr lang="en-US" altLang="ja-JP" dirty="0"/>
              <a:t>④</a:t>
            </a:r>
            <a:r>
              <a:rPr lang="ja-JP" altLang="en-US" dirty="0"/>
              <a:t>多様性</a:t>
            </a:r>
            <a:endParaRPr lang="en-US" altLang="ja-JP" dirty="0"/>
          </a:p>
        </p:txBody>
      </p:sp>
      <p:sp>
        <p:nvSpPr>
          <p:cNvPr id="11" name="正方形/長方形 10"/>
          <p:cNvSpPr/>
          <p:nvPr/>
        </p:nvSpPr>
        <p:spPr>
          <a:xfrm>
            <a:off x="596113" y="3660314"/>
            <a:ext cx="1107996" cy="646331"/>
          </a:xfrm>
          <a:prstGeom prst="rect">
            <a:avLst/>
          </a:prstGeom>
        </p:spPr>
        <p:txBody>
          <a:bodyPr wrap="none">
            <a:spAutoFit/>
          </a:bodyPr>
          <a:lstStyle/>
          <a:p>
            <a:r>
              <a:rPr lang="en-US" altLang="ja-JP" dirty="0"/>
              <a:t>③</a:t>
            </a:r>
            <a:r>
              <a:rPr lang="ja-JP" altLang="en-US" dirty="0"/>
              <a:t>内観度　</a:t>
            </a:r>
            <a:endParaRPr lang="en-US" altLang="ja-JP" dirty="0"/>
          </a:p>
          <a:p>
            <a:endParaRPr lang="en-US" altLang="ja-JP" dirty="0"/>
          </a:p>
        </p:txBody>
      </p:sp>
      <p:sp>
        <p:nvSpPr>
          <p:cNvPr id="12" name="正方形/長方形 11"/>
          <p:cNvSpPr/>
          <p:nvPr/>
        </p:nvSpPr>
        <p:spPr>
          <a:xfrm>
            <a:off x="4634713" y="1232053"/>
            <a:ext cx="1569660" cy="369332"/>
          </a:xfrm>
          <a:prstGeom prst="rect">
            <a:avLst/>
          </a:prstGeom>
        </p:spPr>
        <p:txBody>
          <a:bodyPr wrap="none">
            <a:spAutoFit/>
          </a:bodyPr>
          <a:lstStyle/>
          <a:p>
            <a:r>
              <a:rPr lang="en-US" altLang="ja-JP" dirty="0"/>
              <a:t>②</a:t>
            </a:r>
            <a:r>
              <a:rPr lang="ja-JP" altLang="en-US" dirty="0"/>
              <a:t>自己肯定感</a:t>
            </a:r>
            <a:endParaRPr lang="en-US" altLang="ja-JP" dirty="0"/>
          </a:p>
        </p:txBody>
      </p:sp>
      <p:sp>
        <p:nvSpPr>
          <p:cNvPr id="8" name="正方形/長方形 7"/>
          <p:cNvSpPr/>
          <p:nvPr/>
        </p:nvSpPr>
        <p:spPr>
          <a:xfrm>
            <a:off x="787400" y="1556651"/>
            <a:ext cx="3234267" cy="1846659"/>
          </a:xfrm>
          <a:prstGeom prst="rect">
            <a:avLst/>
          </a:prstGeom>
        </p:spPr>
        <p:txBody>
          <a:bodyPr wrap="square">
            <a:spAutoFit/>
          </a:bodyPr>
          <a:lstStyle/>
          <a:p>
            <a:r>
              <a:rPr lang="ja-JP" altLang="en-US" dirty="0">
                <a:solidFill>
                  <a:schemeClr val="accent4">
                    <a:lumMod val="75000"/>
                  </a:schemeClr>
                </a:solidFill>
              </a:rPr>
              <a:t>絵本制作を楽しいと感じた。</a:t>
            </a:r>
            <a:r>
              <a:rPr lang="en-US" altLang="ja-JP" sz="9600" dirty="0">
                <a:solidFill>
                  <a:schemeClr val="accent4">
                    <a:lumMod val="75000"/>
                  </a:schemeClr>
                </a:solidFill>
                <a:latin typeface="Arial Black"/>
                <a:cs typeface="Arial Black"/>
              </a:rPr>
              <a:t>94</a:t>
            </a:r>
            <a:r>
              <a:rPr lang="en-US" altLang="ja-JP" dirty="0">
                <a:solidFill>
                  <a:schemeClr val="accent4">
                    <a:lumMod val="75000"/>
                  </a:schemeClr>
                </a:solidFill>
              </a:rPr>
              <a:t>%</a:t>
            </a:r>
            <a:r>
              <a:rPr lang="ja-JP" altLang="en-US" dirty="0">
                <a:solidFill>
                  <a:schemeClr val="accent4">
                    <a:lumMod val="75000"/>
                  </a:schemeClr>
                </a:solidFill>
              </a:rPr>
              <a:t>　</a:t>
            </a:r>
          </a:p>
        </p:txBody>
      </p:sp>
      <p:sp>
        <p:nvSpPr>
          <p:cNvPr id="13" name="正方形/長方形 12"/>
          <p:cNvSpPr/>
          <p:nvPr/>
        </p:nvSpPr>
        <p:spPr>
          <a:xfrm>
            <a:off x="787400" y="3980304"/>
            <a:ext cx="3234267" cy="2123658"/>
          </a:xfrm>
          <a:prstGeom prst="rect">
            <a:avLst/>
          </a:prstGeom>
        </p:spPr>
        <p:txBody>
          <a:bodyPr wrap="square">
            <a:spAutoFit/>
          </a:bodyPr>
          <a:lstStyle/>
          <a:p>
            <a:r>
              <a:rPr lang="ja-JP" altLang="en-US" dirty="0">
                <a:solidFill>
                  <a:schemeClr val="accent4">
                    <a:lumMod val="75000"/>
                  </a:schemeClr>
                </a:solidFill>
              </a:rPr>
              <a:t>自分自身についてじっくり</a:t>
            </a:r>
          </a:p>
          <a:p>
            <a:r>
              <a:rPr lang="ja-JP" altLang="en-US" dirty="0">
                <a:solidFill>
                  <a:schemeClr val="accent4">
                    <a:lumMod val="75000"/>
                  </a:schemeClr>
                </a:solidFill>
              </a:rPr>
              <a:t>と考えることができた。　</a:t>
            </a:r>
            <a:r>
              <a:rPr lang="en-US" altLang="ja-JP" sz="9600" dirty="0">
                <a:solidFill>
                  <a:schemeClr val="accent4">
                    <a:lumMod val="75000"/>
                  </a:schemeClr>
                </a:solidFill>
                <a:latin typeface="Arial Black"/>
                <a:cs typeface="Arial Black"/>
              </a:rPr>
              <a:t>89</a:t>
            </a:r>
            <a:r>
              <a:rPr lang="en-US" altLang="ja-JP" dirty="0">
                <a:solidFill>
                  <a:schemeClr val="accent4">
                    <a:lumMod val="75000"/>
                  </a:schemeClr>
                </a:solidFill>
              </a:rPr>
              <a:t>%</a:t>
            </a:r>
            <a:r>
              <a:rPr lang="ja-JP" altLang="en-US" dirty="0">
                <a:solidFill>
                  <a:schemeClr val="accent4">
                    <a:lumMod val="75000"/>
                  </a:schemeClr>
                </a:solidFill>
              </a:rPr>
              <a:t>　</a:t>
            </a:r>
          </a:p>
        </p:txBody>
      </p:sp>
      <p:sp>
        <p:nvSpPr>
          <p:cNvPr id="14" name="正方形/長方形 13"/>
          <p:cNvSpPr/>
          <p:nvPr/>
        </p:nvSpPr>
        <p:spPr>
          <a:xfrm>
            <a:off x="4936067" y="1600752"/>
            <a:ext cx="3276600" cy="1846659"/>
          </a:xfrm>
          <a:prstGeom prst="rect">
            <a:avLst/>
          </a:prstGeom>
        </p:spPr>
        <p:txBody>
          <a:bodyPr wrap="square">
            <a:spAutoFit/>
          </a:bodyPr>
          <a:lstStyle/>
          <a:p>
            <a:r>
              <a:rPr lang="ja-JP" altLang="en-US" dirty="0">
                <a:solidFill>
                  <a:schemeClr val="accent4">
                    <a:lumMod val="75000"/>
                  </a:schemeClr>
                </a:solidFill>
              </a:rPr>
              <a:t>「いいな</a:t>
            </a:r>
            <a:r>
              <a:rPr lang="en-US" altLang="ja-JP" dirty="0">
                <a:solidFill>
                  <a:schemeClr val="accent4">
                    <a:lumMod val="75000"/>
                  </a:schemeClr>
                </a:solidFill>
              </a:rPr>
              <a:t>! </a:t>
            </a:r>
            <a:r>
              <a:rPr lang="ja-JP" altLang="en-US" dirty="0">
                <a:solidFill>
                  <a:schemeClr val="accent4">
                    <a:lumMod val="75000"/>
                  </a:schemeClr>
                </a:solidFill>
              </a:rPr>
              <a:t>自分」を感じた。</a:t>
            </a:r>
            <a:r>
              <a:rPr lang="en-US" altLang="ja-JP" sz="9600" dirty="0">
                <a:solidFill>
                  <a:schemeClr val="accent4">
                    <a:lumMod val="75000"/>
                  </a:schemeClr>
                </a:solidFill>
                <a:latin typeface="Arial Black"/>
                <a:cs typeface="Arial Black"/>
              </a:rPr>
              <a:t>84</a:t>
            </a:r>
            <a:r>
              <a:rPr lang="en-US" altLang="ja-JP" dirty="0">
                <a:solidFill>
                  <a:schemeClr val="accent4">
                    <a:lumMod val="75000"/>
                  </a:schemeClr>
                </a:solidFill>
              </a:rPr>
              <a:t>%</a:t>
            </a:r>
            <a:r>
              <a:rPr lang="ja-JP" altLang="en-US" dirty="0">
                <a:solidFill>
                  <a:schemeClr val="accent4">
                    <a:lumMod val="75000"/>
                  </a:schemeClr>
                </a:solidFill>
              </a:rPr>
              <a:t>　</a:t>
            </a:r>
          </a:p>
        </p:txBody>
      </p:sp>
      <p:sp>
        <p:nvSpPr>
          <p:cNvPr id="15" name="正方形/長方形 14"/>
          <p:cNvSpPr/>
          <p:nvPr/>
        </p:nvSpPr>
        <p:spPr>
          <a:xfrm>
            <a:off x="4936067" y="4024405"/>
            <a:ext cx="2887133" cy="2123658"/>
          </a:xfrm>
          <a:prstGeom prst="rect">
            <a:avLst/>
          </a:prstGeom>
        </p:spPr>
        <p:txBody>
          <a:bodyPr wrap="square">
            <a:spAutoFit/>
          </a:bodyPr>
          <a:lstStyle/>
          <a:p>
            <a:r>
              <a:rPr lang="ja-JP" altLang="en-US" dirty="0">
                <a:solidFill>
                  <a:schemeClr val="accent4">
                    <a:lumMod val="75000"/>
                  </a:schemeClr>
                </a:solidFill>
              </a:rPr>
              <a:t>様々な価値観を</a:t>
            </a:r>
          </a:p>
          <a:p>
            <a:r>
              <a:rPr lang="ja-JP" altLang="en-US" dirty="0">
                <a:solidFill>
                  <a:schemeClr val="accent4">
                    <a:lumMod val="75000"/>
                  </a:schemeClr>
                </a:solidFill>
              </a:rPr>
              <a:t>受け入れる機会になった。</a:t>
            </a:r>
          </a:p>
          <a:p>
            <a:r>
              <a:rPr lang="en-US" altLang="ja-JP" sz="9600" dirty="0">
                <a:solidFill>
                  <a:schemeClr val="accent4">
                    <a:lumMod val="75000"/>
                  </a:schemeClr>
                </a:solidFill>
                <a:latin typeface="Arial Black"/>
                <a:cs typeface="Arial Black"/>
              </a:rPr>
              <a:t>94</a:t>
            </a:r>
            <a:r>
              <a:rPr lang="en-US" altLang="ja-JP" dirty="0">
                <a:solidFill>
                  <a:schemeClr val="accent4">
                    <a:lumMod val="75000"/>
                  </a:schemeClr>
                </a:solidFill>
              </a:rPr>
              <a:t>%</a:t>
            </a:r>
            <a:r>
              <a:rPr lang="ja-JP" altLang="en-US" dirty="0">
                <a:solidFill>
                  <a:schemeClr val="accent4">
                    <a:lumMod val="75000"/>
                  </a:schemeClr>
                </a:solidFill>
              </a:rPr>
              <a:t>　</a:t>
            </a:r>
          </a:p>
        </p:txBody>
      </p:sp>
    </p:spTree>
    <p:extLst>
      <p:ext uri="{BB962C8B-B14F-4D97-AF65-F5344CB8AC3E}">
        <p14:creationId xmlns:p14="http://schemas.microsoft.com/office/powerpoint/2010/main" val="100350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0" y="332656"/>
            <a:ext cx="9144000" cy="734144"/>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感想</a:t>
            </a:r>
            <a:endParaRPr lang="en-US" altLang="ja-JP" dirty="0"/>
          </a:p>
        </p:txBody>
      </p:sp>
      <p:pic>
        <p:nvPicPr>
          <p:cNvPr id="2" name="図 1"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33" y="1514726"/>
            <a:ext cx="2821223" cy="3896481"/>
          </a:xfrm>
          <a:prstGeom prst="rect">
            <a:avLst/>
          </a:prstGeom>
        </p:spPr>
      </p:pic>
      <p:pic>
        <p:nvPicPr>
          <p:cNvPr id="5" name="図 4" descr="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05549"/>
            <a:ext cx="2827867" cy="3905658"/>
          </a:xfrm>
          <a:prstGeom prst="rect">
            <a:avLst/>
          </a:prstGeom>
        </p:spPr>
      </p:pic>
      <p:pic>
        <p:nvPicPr>
          <p:cNvPr id="6" name="図 5" descr="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666" y="1514726"/>
            <a:ext cx="2821223" cy="3896481"/>
          </a:xfrm>
          <a:prstGeom prst="rect">
            <a:avLst/>
          </a:prstGeom>
        </p:spPr>
      </p:pic>
    </p:spTree>
    <p:extLst>
      <p:ext uri="{BB962C8B-B14F-4D97-AF65-F5344CB8AC3E}">
        <p14:creationId xmlns:p14="http://schemas.microsoft.com/office/powerpoint/2010/main" val="202608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0" y="332656"/>
            <a:ext cx="9144000" cy="759543"/>
          </a:xfrm>
          <a:prstGeom prst="rect">
            <a:avLst/>
          </a:prstGeom>
          <a:solidFill>
            <a:schemeClr val="tx2"/>
          </a:solidFill>
        </p:spPr>
        <p:txBody>
          <a:bodyPr vert="horz" lIns="360000" tIns="45720" rIns="274320" bIns="45720" rtlCol="0" anchor="ctr">
            <a:normAutofit fontScale="92500"/>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手法（追加）：絵の苦手な人がとても多くて。</a:t>
            </a:r>
            <a:endParaRPr lang="en-US" altLang="ja-JP" dirty="0"/>
          </a:p>
        </p:txBody>
      </p:sp>
      <p:pic>
        <p:nvPicPr>
          <p:cNvPr id="7" name="図 6"/>
          <p:cNvPicPr>
            <a:picLocks noChangeAspect="1"/>
          </p:cNvPicPr>
          <p:nvPr/>
        </p:nvPicPr>
        <p:blipFill>
          <a:blip r:embed="rId2"/>
          <a:stretch>
            <a:fillRect/>
          </a:stretch>
        </p:blipFill>
        <p:spPr>
          <a:xfrm>
            <a:off x="414867" y="1320801"/>
            <a:ext cx="6758025" cy="4634074"/>
          </a:xfrm>
          <a:prstGeom prst="rect">
            <a:avLst/>
          </a:prstGeom>
        </p:spPr>
      </p:pic>
      <p:sp>
        <p:nvSpPr>
          <p:cNvPr id="8" name="テキスト ボックス 7"/>
          <p:cNvSpPr txBox="1"/>
          <p:nvPr/>
        </p:nvSpPr>
        <p:spPr>
          <a:xfrm>
            <a:off x="7696368" y="1498600"/>
            <a:ext cx="738664" cy="3554819"/>
          </a:xfrm>
          <a:prstGeom prst="rect">
            <a:avLst/>
          </a:prstGeom>
          <a:noFill/>
        </p:spPr>
        <p:txBody>
          <a:bodyPr vert="eaVert" wrap="none" rtlCol="0">
            <a:spAutoFit/>
          </a:bodyPr>
          <a:lstStyle/>
          <a:p>
            <a:r>
              <a:rPr kumimoji="1" lang="ja-JP" altLang="en-US" dirty="0"/>
              <a:t>色鉛筆の持ち方から表現方法まで</a:t>
            </a:r>
            <a:endParaRPr kumimoji="1" lang="en-US" altLang="ja-JP" dirty="0"/>
          </a:p>
          <a:p>
            <a:r>
              <a:rPr kumimoji="1" lang="ja-JP" altLang="en-US" dirty="0"/>
              <a:t>テクニックを習得！</a:t>
            </a:r>
          </a:p>
        </p:txBody>
      </p:sp>
    </p:spTree>
    <p:extLst>
      <p:ext uri="{BB962C8B-B14F-4D97-AF65-F5344CB8AC3E}">
        <p14:creationId xmlns:p14="http://schemas.microsoft.com/office/powerpoint/2010/main" val="2699911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0" y="332656"/>
            <a:ext cx="9144000" cy="734144"/>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ビジネスモデル</a:t>
            </a:r>
            <a:r>
              <a:rPr lang="ja-JP" altLang="ja-JP" dirty="0"/>
              <a:t>　</a:t>
            </a:r>
            <a:r>
              <a:rPr lang="en-US" altLang="ja-JP" dirty="0"/>
              <a:t>③</a:t>
            </a:r>
            <a:r>
              <a:rPr lang="ja-JP" altLang="en-US" dirty="0"/>
              <a:t>本の柱</a:t>
            </a:r>
          </a:p>
        </p:txBody>
      </p:sp>
      <p:cxnSp>
        <p:nvCxnSpPr>
          <p:cNvPr id="11" name="直線コネクタ 10"/>
          <p:cNvCxnSpPr/>
          <p:nvPr/>
        </p:nvCxnSpPr>
        <p:spPr>
          <a:xfrm>
            <a:off x="7061201" y="2768600"/>
            <a:ext cx="0" cy="2386246"/>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7" name="円/楕円 6"/>
          <p:cNvSpPr/>
          <p:nvPr/>
        </p:nvSpPr>
        <p:spPr>
          <a:xfrm>
            <a:off x="6225202" y="1426800"/>
            <a:ext cx="1609336" cy="1576156"/>
          </a:xfrm>
          <a:prstGeom prst="ellipse">
            <a:avLst/>
          </a:prstGeom>
          <a:solidFill>
            <a:srgbClr val="3366FF"/>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ワークショップ</a:t>
            </a:r>
            <a:endParaRPr kumimoji="1" lang="en-US" altLang="ja-JP" dirty="0"/>
          </a:p>
          <a:p>
            <a:pPr algn="ctr"/>
            <a:r>
              <a:rPr kumimoji="1" lang="ja-JP" altLang="en-US" dirty="0"/>
              <a:t>開催</a:t>
            </a:r>
            <a:endParaRPr kumimoji="1" lang="en-US" altLang="ja-JP" dirty="0"/>
          </a:p>
        </p:txBody>
      </p:sp>
      <p:sp>
        <p:nvSpPr>
          <p:cNvPr id="13" name="正方形/長方形 12"/>
          <p:cNvSpPr/>
          <p:nvPr/>
        </p:nvSpPr>
        <p:spPr>
          <a:xfrm>
            <a:off x="7215082" y="3124678"/>
            <a:ext cx="1107996" cy="1200329"/>
          </a:xfrm>
          <a:prstGeom prst="rect">
            <a:avLst/>
          </a:prstGeom>
        </p:spPr>
        <p:txBody>
          <a:bodyPr wrap="none">
            <a:spAutoFit/>
          </a:bodyPr>
          <a:lstStyle/>
          <a:p>
            <a:r>
              <a:rPr lang="ja-JP" altLang="en-US" dirty="0"/>
              <a:t>企業研修</a:t>
            </a:r>
            <a:endParaRPr lang="en-US" altLang="ja-JP" dirty="0"/>
          </a:p>
          <a:p>
            <a:r>
              <a:rPr lang="ja-JP" altLang="en-US" dirty="0"/>
              <a:t>授業</a:t>
            </a:r>
            <a:endParaRPr lang="en-US" altLang="ja-JP" dirty="0"/>
          </a:p>
          <a:p>
            <a:r>
              <a:rPr lang="en-US" altLang="ja-JP" dirty="0"/>
              <a:t>CSR</a:t>
            </a:r>
          </a:p>
          <a:p>
            <a:r>
              <a:rPr lang="ja-JP" altLang="en-US" dirty="0"/>
              <a:t>自主開催</a:t>
            </a:r>
            <a:endParaRPr lang="en-US" altLang="ja-JP" dirty="0"/>
          </a:p>
        </p:txBody>
      </p:sp>
      <p:cxnSp>
        <p:nvCxnSpPr>
          <p:cNvPr id="14" name="直線コネクタ 13"/>
          <p:cNvCxnSpPr/>
          <p:nvPr/>
        </p:nvCxnSpPr>
        <p:spPr>
          <a:xfrm>
            <a:off x="1506903" y="4710247"/>
            <a:ext cx="2150697"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1959990" y="4786672"/>
            <a:ext cx="1625227" cy="1200329"/>
          </a:xfrm>
          <a:prstGeom prst="rect">
            <a:avLst/>
          </a:prstGeom>
        </p:spPr>
        <p:txBody>
          <a:bodyPr wrap="none">
            <a:spAutoFit/>
          </a:bodyPr>
          <a:lstStyle/>
          <a:p>
            <a:r>
              <a:rPr lang="ja-JP" altLang="en-US" dirty="0"/>
              <a:t>絵本</a:t>
            </a:r>
            <a:endParaRPr lang="en-US" altLang="ja-JP" dirty="0"/>
          </a:p>
          <a:p>
            <a:r>
              <a:rPr lang="ja-JP" altLang="en-US" dirty="0"/>
              <a:t>グッズ</a:t>
            </a:r>
            <a:endParaRPr lang="en-US" altLang="ja-JP" dirty="0"/>
          </a:p>
          <a:p>
            <a:r>
              <a:rPr lang="en-US" altLang="ja-JP" dirty="0"/>
              <a:t>LINE </a:t>
            </a:r>
            <a:r>
              <a:rPr lang="ja-JP" altLang="en-US" dirty="0"/>
              <a:t>スタンプ</a:t>
            </a:r>
            <a:endParaRPr lang="en-US" altLang="ja-JP" dirty="0"/>
          </a:p>
          <a:p>
            <a:r>
              <a:rPr lang="ja-JP" altLang="en-US" dirty="0"/>
              <a:t>など</a:t>
            </a:r>
            <a:endParaRPr lang="en-US" altLang="ja-JP" dirty="0"/>
          </a:p>
        </p:txBody>
      </p:sp>
      <p:cxnSp>
        <p:nvCxnSpPr>
          <p:cNvPr id="20" name="直線コネクタ 19"/>
          <p:cNvCxnSpPr/>
          <p:nvPr/>
        </p:nvCxnSpPr>
        <p:spPr>
          <a:xfrm>
            <a:off x="3974485" y="3593549"/>
            <a:ext cx="0" cy="2386246"/>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5" name="円/楕円 4"/>
          <p:cNvSpPr/>
          <p:nvPr/>
        </p:nvSpPr>
        <p:spPr>
          <a:xfrm>
            <a:off x="2540820" y="1350344"/>
            <a:ext cx="2867329" cy="2808213"/>
          </a:xfrm>
          <a:prstGeom prst="ellipse">
            <a:avLst/>
          </a:prstGeom>
          <a:solidFill>
            <a:schemeClr val="accent1">
              <a:lumMod val="75000"/>
            </a:schemeClr>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t>みらい育ティーチャー資格制度</a:t>
            </a:r>
            <a:endParaRPr kumimoji="1" lang="en-US" altLang="ja-JP" sz="2400" dirty="0"/>
          </a:p>
        </p:txBody>
      </p:sp>
      <p:sp>
        <p:nvSpPr>
          <p:cNvPr id="23" name="正方形/長方形 22"/>
          <p:cNvSpPr/>
          <p:nvPr/>
        </p:nvSpPr>
        <p:spPr>
          <a:xfrm>
            <a:off x="4139952" y="4325007"/>
            <a:ext cx="2031325" cy="1477328"/>
          </a:xfrm>
          <a:prstGeom prst="rect">
            <a:avLst/>
          </a:prstGeom>
        </p:spPr>
        <p:txBody>
          <a:bodyPr wrap="none">
            <a:spAutoFit/>
          </a:bodyPr>
          <a:lstStyle/>
          <a:p>
            <a:r>
              <a:rPr lang="ja-JP" altLang="en-US" dirty="0"/>
              <a:t>資格取得講座</a:t>
            </a:r>
            <a:endParaRPr lang="en-US" altLang="ja-JP" dirty="0"/>
          </a:p>
          <a:p>
            <a:endParaRPr lang="en-US" altLang="ja-JP" dirty="0"/>
          </a:p>
          <a:p>
            <a:r>
              <a:rPr lang="ja-JP" altLang="en-US" dirty="0"/>
              <a:t>現在全国</a:t>
            </a:r>
            <a:r>
              <a:rPr lang="en-US" altLang="ja-JP" dirty="0"/>
              <a:t>50</a:t>
            </a:r>
            <a:r>
              <a:rPr lang="ja-JP" altLang="en-US" dirty="0"/>
              <a:t>名</a:t>
            </a:r>
            <a:endParaRPr lang="en-US" altLang="ja-JP" dirty="0"/>
          </a:p>
          <a:p>
            <a:r>
              <a:rPr lang="ja-JP" altLang="en-US" dirty="0"/>
              <a:t>（</a:t>
            </a:r>
            <a:r>
              <a:rPr lang="en-US" altLang="ja-JP" dirty="0"/>
              <a:t>BP</a:t>
            </a:r>
            <a:r>
              <a:rPr lang="ja-JP" altLang="en-US" dirty="0"/>
              <a:t>生も</a:t>
            </a:r>
            <a:r>
              <a:rPr lang="en-US" altLang="ja-JP" dirty="0"/>
              <a:t>2</a:t>
            </a:r>
            <a:r>
              <a:rPr lang="ja-JP" altLang="en-US" dirty="0"/>
              <a:t>名）</a:t>
            </a:r>
            <a:br>
              <a:rPr lang="en-US" altLang="ja-JP" dirty="0"/>
            </a:br>
            <a:r>
              <a:rPr lang="ja-JP" altLang="en-US" dirty="0"/>
              <a:t>藤本さんまでも！</a:t>
            </a:r>
            <a:endParaRPr lang="en-US" altLang="ja-JP" dirty="0"/>
          </a:p>
        </p:txBody>
      </p:sp>
      <p:sp>
        <p:nvSpPr>
          <p:cNvPr id="6" name="円/楕円 5"/>
          <p:cNvSpPr/>
          <p:nvPr/>
        </p:nvSpPr>
        <p:spPr>
          <a:xfrm>
            <a:off x="205239" y="3809964"/>
            <a:ext cx="1609336" cy="1576156"/>
          </a:xfrm>
          <a:prstGeom prst="ellipse">
            <a:avLst/>
          </a:prstGeom>
          <a:solidFill>
            <a:srgbClr val="3366FF"/>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t>物販</a:t>
            </a:r>
            <a:endParaRPr kumimoji="1" lang="en-US" altLang="ja-JP" sz="2400" dirty="0"/>
          </a:p>
        </p:txBody>
      </p:sp>
      <p:sp>
        <p:nvSpPr>
          <p:cNvPr id="25" name="円/楕円 24"/>
          <p:cNvSpPr/>
          <p:nvPr/>
        </p:nvSpPr>
        <p:spPr>
          <a:xfrm>
            <a:off x="6534358" y="4451833"/>
            <a:ext cx="1053686" cy="1031962"/>
          </a:xfrm>
          <a:prstGeom prst="ellipse">
            <a:avLst/>
          </a:prstGeom>
          <a:solidFill>
            <a:srgbClr val="3366FF"/>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t>助成金</a:t>
            </a:r>
            <a:endParaRPr kumimoji="1" lang="en-US" altLang="ja-JP" sz="1400" dirty="0"/>
          </a:p>
        </p:txBody>
      </p:sp>
      <p:sp>
        <p:nvSpPr>
          <p:cNvPr id="15" name="円/楕円 14"/>
          <p:cNvSpPr/>
          <p:nvPr/>
        </p:nvSpPr>
        <p:spPr>
          <a:xfrm>
            <a:off x="4900757" y="2907696"/>
            <a:ext cx="1277193" cy="1250861"/>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1400" dirty="0"/>
              <a:t>ぬり絵指南</a:t>
            </a:r>
            <a:endParaRPr kumimoji="1" lang="en-US" altLang="ja-JP" sz="1400" dirty="0"/>
          </a:p>
          <a:p>
            <a:pPr algn="ctr"/>
            <a:r>
              <a:rPr kumimoji="1" lang="ja-JP" altLang="en-US" sz="1400" dirty="0"/>
              <a:t>養成講座</a:t>
            </a:r>
            <a:endParaRPr kumimoji="1" lang="en-US" altLang="ja-JP" sz="1400" dirty="0"/>
          </a:p>
        </p:txBody>
      </p:sp>
      <p:sp>
        <p:nvSpPr>
          <p:cNvPr id="16" name="円/楕円 15"/>
          <p:cNvSpPr/>
          <p:nvPr/>
        </p:nvSpPr>
        <p:spPr>
          <a:xfrm>
            <a:off x="2432914" y="1426800"/>
            <a:ext cx="632020" cy="618989"/>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en-US" altLang="ja-JP" sz="3000" dirty="0"/>
              <a:t>1</a:t>
            </a:r>
          </a:p>
        </p:txBody>
      </p:sp>
      <p:sp>
        <p:nvSpPr>
          <p:cNvPr id="17" name="円/楕円 16"/>
          <p:cNvSpPr/>
          <p:nvPr/>
        </p:nvSpPr>
        <p:spPr>
          <a:xfrm>
            <a:off x="7518528" y="1354744"/>
            <a:ext cx="632020" cy="618989"/>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en-US" altLang="ja-JP" sz="3000" dirty="0"/>
              <a:t>2</a:t>
            </a:r>
          </a:p>
        </p:txBody>
      </p:sp>
      <p:sp>
        <p:nvSpPr>
          <p:cNvPr id="19" name="円/楕円 18"/>
          <p:cNvSpPr/>
          <p:nvPr/>
        </p:nvSpPr>
        <p:spPr>
          <a:xfrm>
            <a:off x="1271412" y="3706018"/>
            <a:ext cx="632020" cy="618989"/>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r>
              <a:rPr kumimoji="1" lang="en-US" altLang="ja-JP" sz="3000" dirty="0"/>
              <a:t>3</a:t>
            </a:r>
          </a:p>
        </p:txBody>
      </p:sp>
    </p:spTree>
    <p:extLst>
      <p:ext uri="{BB962C8B-B14F-4D97-AF65-F5344CB8AC3E}">
        <p14:creationId xmlns:p14="http://schemas.microsoft.com/office/powerpoint/2010/main" val="249329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27804" y="1619475"/>
            <a:ext cx="5262979" cy="4585871"/>
          </a:xfrm>
          <a:prstGeom prst="rect">
            <a:avLst/>
          </a:prstGeom>
        </p:spPr>
        <p:txBody>
          <a:bodyPr wrap="none">
            <a:spAutoFit/>
          </a:bodyPr>
          <a:lstStyle/>
          <a:p>
            <a:r>
              <a:rPr kumimoji="1" lang="ja-JP" altLang="en-US" sz="4000" dirty="0"/>
              <a:t>絵は世界共通語。</a:t>
            </a:r>
            <a:endParaRPr kumimoji="1" lang="en-US" altLang="ja-JP" sz="4000" dirty="0"/>
          </a:p>
          <a:p>
            <a:endParaRPr kumimoji="1" lang="en-US" altLang="ja-JP" dirty="0"/>
          </a:p>
          <a:p>
            <a:r>
              <a:rPr kumimoji="1" lang="ja-JP" altLang="en-US" dirty="0"/>
              <a:t>絵によるコミュニケーションでみんな友達。</a:t>
            </a:r>
            <a:endParaRPr kumimoji="1" lang="en-US" altLang="ja-JP" dirty="0"/>
          </a:p>
          <a:p>
            <a:endParaRPr kumimoji="1" lang="en-US" altLang="ja-JP" dirty="0"/>
          </a:p>
          <a:p>
            <a:endParaRPr kumimoji="1" lang="en-US" altLang="ja-JP" dirty="0"/>
          </a:p>
          <a:p>
            <a:endParaRPr kumimoji="1" lang="en-US" altLang="ja-JP" dirty="0"/>
          </a:p>
          <a:p>
            <a:r>
              <a:rPr kumimoji="1" lang="ja-JP" altLang="en-US" dirty="0">
                <a:solidFill>
                  <a:srgbClr val="FF0000"/>
                </a:solidFill>
              </a:rPr>
              <a:t>そんなにうまくはいかないが、</a:t>
            </a:r>
            <a:endParaRPr kumimoji="1" lang="en-US" altLang="ja-JP" dirty="0">
              <a:solidFill>
                <a:srgbClr val="FF0000"/>
              </a:solidFill>
            </a:endParaRPr>
          </a:p>
          <a:p>
            <a:r>
              <a:rPr kumimoji="1" lang="ja-JP" altLang="en-US" dirty="0"/>
              <a:t>ゆっくりと地道に、いろんな人を巻き込みながら</a:t>
            </a:r>
            <a:endParaRPr kumimoji="1" lang="en-US" altLang="ja-JP" dirty="0"/>
          </a:p>
          <a:p>
            <a:r>
              <a:rPr kumimoji="1" lang="ja-JP" altLang="en-US" dirty="0"/>
              <a:t>楽しくいこうと思っています。</a:t>
            </a:r>
            <a:endParaRPr kumimoji="1" lang="en-US" altLang="ja-JP" dirty="0"/>
          </a:p>
          <a:p>
            <a:endParaRPr kumimoji="1" lang="en-US" altLang="ja-JP" dirty="0"/>
          </a:p>
          <a:p>
            <a:endParaRPr kumimoji="1" lang="en-US" altLang="ja-JP" dirty="0"/>
          </a:p>
          <a:p>
            <a:r>
              <a:rPr kumimoji="1" lang="ja-JP" altLang="en-US" dirty="0">
                <a:solidFill>
                  <a:schemeClr val="bg2">
                    <a:lumMod val="60000"/>
                    <a:lumOff val="40000"/>
                  </a:schemeClr>
                </a:solidFill>
              </a:rPr>
              <a:t>自分の未来を創造するためにも。</a:t>
            </a:r>
            <a:endParaRPr kumimoji="1" lang="en-US" altLang="ja-JP" dirty="0">
              <a:solidFill>
                <a:schemeClr val="bg2">
                  <a:lumMod val="60000"/>
                  <a:lumOff val="40000"/>
                </a:schemeClr>
              </a:solidFill>
            </a:endParaRPr>
          </a:p>
          <a:p>
            <a:endParaRPr kumimoji="1" lang="en-US" altLang="ja-JP" dirty="0"/>
          </a:p>
          <a:p>
            <a:endParaRPr kumimoji="1" lang="en-US" altLang="ja-JP" dirty="0"/>
          </a:p>
          <a:p>
            <a:endParaRPr kumimoji="1" lang="en-US" altLang="ja-JP" dirty="0"/>
          </a:p>
        </p:txBody>
      </p:sp>
      <p:sp>
        <p:nvSpPr>
          <p:cNvPr id="5" name="Title Placeholder 1"/>
          <p:cNvSpPr txBox="1">
            <a:spLocks/>
          </p:cNvSpPr>
          <p:nvPr/>
        </p:nvSpPr>
        <p:spPr>
          <a:xfrm>
            <a:off x="0" y="332656"/>
            <a:ext cx="9144000" cy="914400"/>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展望：世界へ！</a:t>
            </a:r>
          </a:p>
        </p:txBody>
      </p:sp>
    </p:spTree>
    <p:extLst>
      <p:ext uri="{BB962C8B-B14F-4D97-AF65-F5344CB8AC3E}">
        <p14:creationId xmlns:p14="http://schemas.microsoft.com/office/powerpoint/2010/main" val="39771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323528" y="332656"/>
            <a:ext cx="8496944" cy="5184576"/>
          </a:xfrm>
          <a:prstGeom prst="rect">
            <a:avLst/>
          </a:prstGeom>
          <a:solidFill>
            <a:srgbClr val="0080FF"/>
          </a:solidFill>
          <a:ln w="9525" cap="flat" cmpd="sng" algn="ctr">
            <a:noFill/>
            <a:prstDash val="solid"/>
            <a:round/>
            <a:headEnd type="none" w="med" len="med"/>
            <a:tailEnd type="none" w="med" len="med"/>
          </a:ln>
          <a:effectLst>
            <a:outerShdw blurRad="136525" dist="889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ts val="1200"/>
              </a:spcBef>
              <a:spcAft>
                <a:spcPct val="0"/>
              </a:spcAft>
              <a:buClrTx/>
              <a:buSzTx/>
              <a:buFontTx/>
              <a:buNone/>
              <a:tabLst/>
            </a:pPr>
            <a:endParaRPr kumimoji="0" lang="en-US" altLang="ja-JP" sz="3200" b="0" i="0" u="none" strike="noStrike" cap="none" normalizeH="0" baseline="0" dirty="0">
              <a:ln>
                <a:noFill/>
              </a:ln>
              <a:solidFill>
                <a:srgbClr val="FFFFFF"/>
              </a:solidFill>
              <a:effectLst/>
              <a:latin typeface="Times"/>
              <a:ea typeface="ヒラギノ明朝 ProN W6"/>
            </a:endParaRPr>
          </a:p>
          <a:p>
            <a:pPr marL="0" marR="0" indent="0" algn="ctr" defTabSz="914400" rtl="0" eaLnBrk="1" fontAlgn="base" latinLnBrk="0" hangingPunct="1">
              <a:lnSpc>
                <a:spcPct val="100000"/>
              </a:lnSpc>
              <a:spcBef>
                <a:spcPts val="1200"/>
              </a:spcBef>
              <a:spcAft>
                <a:spcPct val="0"/>
              </a:spcAft>
              <a:buClrTx/>
              <a:buSzTx/>
              <a:buFontTx/>
              <a:buNone/>
              <a:tabLst/>
            </a:pPr>
            <a:endParaRPr lang="en-US" altLang="ja-JP" sz="3200" dirty="0">
              <a:solidFill>
                <a:srgbClr val="FFFFFF"/>
              </a:solidFill>
              <a:latin typeface="Times"/>
              <a:ea typeface="ヒラギノ明朝 ProN W6"/>
            </a:endParaRPr>
          </a:p>
          <a:p>
            <a:pPr marL="0" marR="0" indent="0" algn="ctr" defTabSz="914400" rtl="0" eaLnBrk="1" fontAlgn="base" latinLnBrk="0" hangingPunct="1">
              <a:lnSpc>
                <a:spcPct val="100000"/>
              </a:lnSpc>
              <a:spcBef>
                <a:spcPts val="1200"/>
              </a:spcBef>
              <a:spcAft>
                <a:spcPct val="0"/>
              </a:spcAft>
              <a:buClrTx/>
              <a:buSzTx/>
              <a:buFontTx/>
              <a:buNone/>
              <a:tabLst/>
            </a:pPr>
            <a:endParaRPr kumimoji="0" lang="en-US" altLang="ja-JP" sz="3200" b="0" i="0" u="none" strike="noStrike" cap="none" normalizeH="0" baseline="0" dirty="0">
              <a:ln>
                <a:noFill/>
              </a:ln>
              <a:solidFill>
                <a:srgbClr val="FFFFFF"/>
              </a:solidFill>
              <a:effectLst/>
              <a:latin typeface="Times"/>
              <a:ea typeface="ヒラギノ明朝 ProN W6"/>
            </a:endParaRPr>
          </a:p>
          <a:p>
            <a:pPr marL="0" marR="0" indent="0" algn="ctr" defTabSz="914400" rtl="0" eaLnBrk="1" fontAlgn="base" latinLnBrk="0" hangingPunct="1">
              <a:lnSpc>
                <a:spcPct val="100000"/>
              </a:lnSpc>
              <a:spcBef>
                <a:spcPts val="1200"/>
              </a:spcBef>
              <a:spcAft>
                <a:spcPct val="0"/>
              </a:spcAft>
              <a:buClrTx/>
              <a:buSzTx/>
              <a:buFontTx/>
              <a:buNone/>
              <a:tabLst/>
            </a:pPr>
            <a:r>
              <a:rPr kumimoji="0" lang="ja-JP" altLang="en-US" sz="3200" b="0" i="0" u="none" strike="noStrike" cap="none" normalizeH="0" baseline="0" dirty="0">
                <a:ln>
                  <a:noFill/>
                </a:ln>
                <a:solidFill>
                  <a:srgbClr val="FFFFFF"/>
                </a:solidFill>
                <a:effectLst/>
                <a:latin typeface="Times"/>
                <a:ea typeface="ヒラギノ明朝 ProN W6"/>
              </a:rPr>
              <a:t>今日はありがとうございました。</a:t>
            </a:r>
          </a:p>
          <a:p>
            <a:pPr marL="0" marR="0" indent="0" algn="ctr" defTabSz="914400" rtl="0" eaLnBrk="1" fontAlgn="base" latinLnBrk="0" hangingPunct="1">
              <a:lnSpc>
                <a:spcPct val="100000"/>
              </a:lnSpc>
              <a:spcBef>
                <a:spcPts val="1200"/>
              </a:spcBef>
              <a:spcAft>
                <a:spcPct val="0"/>
              </a:spcAft>
              <a:buClrTx/>
              <a:buSzTx/>
              <a:buFontTx/>
              <a:buNone/>
              <a:tabLst/>
            </a:pPr>
            <a:r>
              <a:rPr kumimoji="0" lang="en-US" altLang="ja-JP" sz="3200" b="0" i="0" u="none" strike="noStrike" cap="none" normalizeH="0" baseline="0" dirty="0">
                <a:ln>
                  <a:noFill/>
                </a:ln>
                <a:solidFill>
                  <a:srgbClr val="FFFFFF"/>
                </a:solidFill>
                <a:effectLst/>
                <a:latin typeface="Times"/>
                <a:ea typeface="ヒラギノ明朝 ProN W6"/>
              </a:rPr>
              <a:t>2018.6.21</a:t>
            </a:r>
          </a:p>
        </p:txBody>
      </p:sp>
      <p:pic>
        <p:nvPicPr>
          <p:cNvPr id="13" name="図 12" descr="aomushi_un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3692"/>
            <a:ext cx="9181258" cy="722259"/>
          </a:xfrm>
          <a:prstGeom prst="rect">
            <a:avLst/>
          </a:prstGeom>
        </p:spPr>
      </p:pic>
    </p:spTree>
    <p:extLst>
      <p:ext uri="{BB962C8B-B14F-4D97-AF65-F5344CB8AC3E}">
        <p14:creationId xmlns:p14="http://schemas.microsoft.com/office/powerpoint/2010/main" val="110038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2904067" y="1320000"/>
            <a:ext cx="5825066" cy="4636330"/>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ja-JP" altLang="en-US" sz="2400" dirty="0"/>
              <a:t>八木知美（やぎさとみ）</a:t>
            </a:r>
            <a:endParaRPr lang="en-US" altLang="ja-JP" sz="2400" dirty="0"/>
          </a:p>
          <a:p>
            <a:pPr marL="0" indent="0">
              <a:lnSpc>
                <a:spcPct val="120000"/>
              </a:lnSpc>
              <a:buNone/>
            </a:pPr>
            <a:r>
              <a:rPr lang="ja-JP" altLang="en-US" sz="2400"/>
              <a:t>株式</a:t>
            </a:r>
            <a:r>
              <a:rPr lang="ja-JP" altLang="en-US" sz="2400" dirty="0"/>
              <a:t>会社あおむし（代表）</a:t>
            </a:r>
            <a:br>
              <a:rPr lang="en-US" altLang="ja-JP" sz="2400" dirty="0"/>
            </a:br>
            <a:r>
              <a:rPr lang="en-US" altLang="ja-JP" sz="1400" dirty="0" err="1"/>
              <a:t>www.aomushi.com</a:t>
            </a:r>
            <a:endParaRPr lang="en-US" altLang="ja-JP" sz="1400" dirty="0"/>
          </a:p>
          <a:p>
            <a:pPr marL="0" indent="0">
              <a:lnSpc>
                <a:spcPct val="120000"/>
              </a:lnSpc>
              <a:buNone/>
            </a:pPr>
            <a:r>
              <a:rPr lang="ja-JP" altLang="en-US" sz="1800" dirty="0"/>
              <a:t>コピーライター、グラフィックデザイナー、</a:t>
            </a:r>
            <a:r>
              <a:rPr lang="en-US" altLang="ja-JP" sz="1800" dirty="0"/>
              <a:t>WEB</a:t>
            </a:r>
            <a:r>
              <a:rPr lang="ja-JP" altLang="en-US" sz="1800" dirty="0"/>
              <a:t>デザイナー、イラストレーター、みらい育ティーチャー、ぬり絵指南</a:t>
            </a:r>
            <a:endParaRPr lang="en-US" altLang="ja-JP" sz="1800" dirty="0"/>
          </a:p>
          <a:p>
            <a:pPr marL="0" indent="0">
              <a:lnSpc>
                <a:spcPct val="120000"/>
              </a:lnSpc>
              <a:buNone/>
            </a:pPr>
            <a:r>
              <a:rPr lang="ja-JP" altLang="en-US" sz="1800" dirty="0"/>
              <a:t>元小学校教諭</a:t>
            </a:r>
            <a:br>
              <a:rPr lang="en-US" altLang="ja-JP" sz="1800" dirty="0"/>
            </a:br>
            <a:r>
              <a:rPr lang="ja-JP" altLang="en-US" sz="1800" dirty="0"/>
              <a:t>リクルートの制作部でクリエイティブの経験を積み、独立。現在に至る。</a:t>
            </a:r>
            <a:endParaRPr lang="en-US" altLang="ja-JP" sz="1800" dirty="0"/>
          </a:p>
          <a:p>
            <a:pPr marL="0" indent="0">
              <a:lnSpc>
                <a:spcPct val="120000"/>
              </a:lnSpc>
              <a:buNone/>
            </a:pPr>
            <a:endParaRPr lang="en-US" altLang="ja-JP" sz="2400" dirty="0"/>
          </a:p>
        </p:txBody>
      </p:sp>
      <p:pic>
        <p:nvPicPr>
          <p:cNvPr id="3" name="図 2"/>
          <p:cNvPicPr>
            <a:picLocks noChangeAspect="1"/>
          </p:cNvPicPr>
          <p:nvPr/>
        </p:nvPicPr>
        <p:blipFill>
          <a:blip r:embed="rId3"/>
          <a:stretch>
            <a:fillRect/>
          </a:stretch>
        </p:blipFill>
        <p:spPr>
          <a:xfrm>
            <a:off x="406400" y="1320000"/>
            <a:ext cx="2192867" cy="2192867"/>
          </a:xfrm>
          <a:prstGeom prst="rect">
            <a:avLst/>
          </a:prstGeom>
        </p:spPr>
      </p:pic>
      <p:sp>
        <p:nvSpPr>
          <p:cNvPr id="4" name="正方形/長方形 3"/>
          <p:cNvSpPr/>
          <p:nvPr/>
        </p:nvSpPr>
        <p:spPr>
          <a:xfrm>
            <a:off x="406400" y="3512867"/>
            <a:ext cx="1415772" cy="276999"/>
          </a:xfrm>
          <a:prstGeom prst="rect">
            <a:avLst/>
          </a:prstGeom>
        </p:spPr>
        <p:txBody>
          <a:bodyPr wrap="none">
            <a:spAutoFit/>
          </a:bodyPr>
          <a:lstStyle/>
          <a:p>
            <a:r>
              <a:rPr lang="en-US" altLang="ja-JP" sz="1200" dirty="0"/>
              <a:t>Facebook</a:t>
            </a:r>
            <a:r>
              <a:rPr lang="ja-JP" altLang="en-US" sz="1200" dirty="0"/>
              <a:t>の写真</a:t>
            </a:r>
          </a:p>
        </p:txBody>
      </p:sp>
      <p:sp>
        <p:nvSpPr>
          <p:cNvPr id="8" name="タイトル 7"/>
          <p:cNvSpPr>
            <a:spLocks noGrp="1"/>
          </p:cNvSpPr>
          <p:nvPr>
            <p:ph type="title"/>
          </p:nvPr>
        </p:nvSpPr>
        <p:spPr/>
        <p:txBody>
          <a:bodyPr/>
          <a:lstStyle/>
          <a:p>
            <a:endParaRPr kumimoji="1" lang="ja-JP" altLang="en-US"/>
          </a:p>
        </p:txBody>
      </p:sp>
      <p:sp>
        <p:nvSpPr>
          <p:cNvPr id="11" name="Title Placeholder 1"/>
          <p:cNvSpPr txBox="1">
            <a:spLocks/>
          </p:cNvSpPr>
          <p:nvPr/>
        </p:nvSpPr>
        <p:spPr>
          <a:xfrm>
            <a:off x="0" y="332656"/>
            <a:ext cx="9144000" cy="759543"/>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自己紹介</a:t>
            </a:r>
          </a:p>
        </p:txBody>
      </p:sp>
      <p:pic>
        <p:nvPicPr>
          <p:cNvPr id="9" name="図 8" descr="aomushi_un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3692"/>
            <a:ext cx="9181258" cy="722259"/>
          </a:xfrm>
          <a:prstGeom prst="rect">
            <a:avLst/>
          </a:prstGeom>
        </p:spPr>
      </p:pic>
      <p:sp>
        <p:nvSpPr>
          <p:cNvPr id="6" name="円/楕円 5"/>
          <p:cNvSpPr/>
          <p:nvPr/>
        </p:nvSpPr>
        <p:spPr>
          <a:xfrm>
            <a:off x="474133" y="4309533"/>
            <a:ext cx="2035905" cy="1993930"/>
          </a:xfrm>
          <a:prstGeom prst="ellipse">
            <a:avLst/>
          </a:prstGeom>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t>宇宙好き</a:t>
            </a:r>
            <a:endParaRPr kumimoji="1" lang="en-US" altLang="ja-JP" dirty="0"/>
          </a:p>
          <a:p>
            <a:pPr algn="ctr"/>
            <a:r>
              <a:rPr kumimoji="1" lang="ja-JP" altLang="en-US" dirty="0"/>
              <a:t>昆虫好き</a:t>
            </a:r>
            <a:endParaRPr kumimoji="1" lang="en-US" altLang="ja-JP" dirty="0"/>
          </a:p>
          <a:p>
            <a:pPr algn="ctr"/>
            <a:r>
              <a:rPr kumimoji="1" lang="ja-JP" altLang="en-US" dirty="0"/>
              <a:t>孤独好き</a:t>
            </a:r>
            <a:endParaRPr kumimoji="1" lang="en-US" altLang="ja-JP" dirty="0"/>
          </a:p>
        </p:txBody>
      </p:sp>
    </p:spTree>
    <p:extLst>
      <p:ext uri="{BB962C8B-B14F-4D97-AF65-F5344CB8AC3E}">
        <p14:creationId xmlns:p14="http://schemas.microsoft.com/office/powerpoint/2010/main" val="224620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2616200" y="1230329"/>
            <a:ext cx="6358465" cy="2334137"/>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ja-JP" altLang="en-US" sz="2400" dirty="0"/>
              <a:t>前例がなく。</a:t>
            </a:r>
            <a:br>
              <a:rPr lang="en-US" altLang="ja-JP" sz="2400" dirty="0"/>
            </a:br>
            <a:r>
              <a:rPr lang="ja-JP" altLang="en-US" sz="2400" dirty="0"/>
              <a:t>自分でなくてはできないこと。</a:t>
            </a:r>
            <a:br>
              <a:rPr lang="en-US" altLang="ja-JP" sz="2400" dirty="0"/>
            </a:br>
            <a:r>
              <a:rPr lang="ja-JP" altLang="en-US" sz="2400" dirty="0"/>
              <a:t>絶対的に面白いと思えるもの。</a:t>
            </a:r>
            <a:br>
              <a:rPr lang="en-US" altLang="ja-JP" sz="2400" dirty="0"/>
            </a:br>
            <a:r>
              <a:rPr lang="ja-JP" altLang="en-US" sz="2400" dirty="0"/>
              <a:t>発展すること！</a:t>
            </a:r>
            <a:br>
              <a:rPr lang="en-US" altLang="ja-JP" sz="2400" dirty="0"/>
            </a:br>
            <a:r>
              <a:rPr lang="ja-JP" altLang="en-US" sz="2400" dirty="0"/>
              <a:t>社会に貢献すること！</a:t>
            </a:r>
            <a:endParaRPr lang="en-US" altLang="ja-JP" sz="2400" dirty="0"/>
          </a:p>
        </p:txBody>
      </p:sp>
      <p:sp>
        <p:nvSpPr>
          <p:cNvPr id="8" name="タイトル 7"/>
          <p:cNvSpPr>
            <a:spLocks noGrp="1"/>
          </p:cNvSpPr>
          <p:nvPr>
            <p:ph type="title"/>
          </p:nvPr>
        </p:nvSpPr>
        <p:spPr/>
        <p:txBody>
          <a:bodyPr/>
          <a:lstStyle/>
          <a:p>
            <a:endParaRPr kumimoji="1" lang="ja-JP" altLang="en-US"/>
          </a:p>
        </p:txBody>
      </p:sp>
      <p:sp>
        <p:nvSpPr>
          <p:cNvPr id="11" name="Title Placeholder 1"/>
          <p:cNvSpPr txBox="1">
            <a:spLocks/>
          </p:cNvSpPr>
          <p:nvPr/>
        </p:nvSpPr>
        <p:spPr>
          <a:xfrm>
            <a:off x="0" y="332656"/>
            <a:ext cx="9144000" cy="759543"/>
          </a:xfrm>
          <a:prstGeom prst="rect">
            <a:avLst/>
          </a:prstGeom>
          <a:solidFill>
            <a:schemeClr val="tx2"/>
          </a:solidFill>
        </p:spPr>
        <p:txBody>
          <a:bodyPr vert="horz" lIns="360000" tIns="45720" rIns="274320" bIns="45720" rtlCol="0" anchor="ctr">
            <a:normAutofit fontScale="92500"/>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a:t>残り</a:t>
            </a:r>
            <a:r>
              <a:rPr lang="ja-JP" altLang="en-US" dirty="0"/>
              <a:t>の人生を賭ける</a:t>
            </a:r>
            <a:r>
              <a:rPr lang="ja-JP" altLang="en-US"/>
              <a:t>くらいの何かをしたい。</a:t>
            </a:r>
            <a:endParaRPr lang="ja-JP" altLang="en-US" dirty="0"/>
          </a:p>
        </p:txBody>
      </p:sp>
      <p:sp>
        <p:nvSpPr>
          <p:cNvPr id="9" name="円/楕円 8"/>
          <p:cNvSpPr/>
          <p:nvPr/>
        </p:nvSpPr>
        <p:spPr>
          <a:xfrm>
            <a:off x="338666" y="1320000"/>
            <a:ext cx="2035905" cy="1993930"/>
          </a:xfrm>
          <a:prstGeom prst="ellipse">
            <a:avLst/>
          </a:prstGeom>
          <a:solidFill>
            <a:srgbClr val="FF0000"/>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200" dirty="0"/>
              <a:t>After</a:t>
            </a:r>
          </a:p>
        </p:txBody>
      </p:sp>
      <p:sp>
        <p:nvSpPr>
          <p:cNvPr id="3" name="下矢印 2"/>
          <p:cNvSpPr/>
          <p:nvPr/>
        </p:nvSpPr>
        <p:spPr>
          <a:xfrm>
            <a:off x="618067" y="3564466"/>
            <a:ext cx="1532467" cy="1049867"/>
          </a:xfrm>
          <a:prstGeom prst="downArrow">
            <a:avLst/>
          </a:prstGeom>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中かっこ 3"/>
          <p:cNvSpPr/>
          <p:nvPr/>
        </p:nvSpPr>
        <p:spPr>
          <a:xfrm>
            <a:off x="812799" y="4800600"/>
            <a:ext cx="7890934" cy="1710267"/>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コンテンツ プレースホルダー 2"/>
          <p:cNvSpPr txBox="1">
            <a:spLocks/>
          </p:cNvSpPr>
          <p:nvPr/>
        </p:nvSpPr>
        <p:spPr>
          <a:xfrm>
            <a:off x="1083732" y="4792133"/>
            <a:ext cx="7890934" cy="1690671"/>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ja-JP" altLang="en-US" sz="8000" dirty="0"/>
              <a:t>みらい育誕生！</a:t>
            </a:r>
            <a:endParaRPr lang="en-US" altLang="ja-JP" sz="8000" dirty="0"/>
          </a:p>
        </p:txBody>
      </p:sp>
      <p:sp>
        <p:nvSpPr>
          <p:cNvPr id="13" name="コンテンツ プレースホルダー 2"/>
          <p:cNvSpPr txBox="1">
            <a:spLocks/>
          </p:cNvSpPr>
          <p:nvPr/>
        </p:nvSpPr>
        <p:spPr>
          <a:xfrm>
            <a:off x="2374571" y="3756054"/>
            <a:ext cx="6358465" cy="962539"/>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ja-JP" altLang="en-US" sz="1600" dirty="0">
                <a:solidFill>
                  <a:schemeClr val="tx2">
                    <a:lumMod val="25000"/>
                    <a:lumOff val="75000"/>
                  </a:schemeClr>
                </a:solidFill>
              </a:rPr>
              <a:t>背景：日本人の自己肯定感は低すぎる。未来への希望が見えない。</a:t>
            </a:r>
            <a:br>
              <a:rPr lang="en-US" altLang="ja-JP" sz="1600" dirty="0">
                <a:solidFill>
                  <a:schemeClr val="tx2">
                    <a:lumMod val="25000"/>
                    <a:lumOff val="75000"/>
                  </a:schemeClr>
                </a:solidFill>
              </a:rPr>
            </a:br>
            <a:r>
              <a:rPr lang="ja-JP" altLang="en-US" sz="1600" dirty="0">
                <a:solidFill>
                  <a:schemeClr val="tx2">
                    <a:lumMod val="25000"/>
                    <a:lumOff val="75000"/>
                  </a:schemeClr>
                </a:solidFill>
              </a:rPr>
              <a:t>誰かの真似ではなく、自分らしく生きる。</a:t>
            </a:r>
            <a:br>
              <a:rPr lang="en-US" altLang="ja-JP" sz="1600" dirty="0">
                <a:solidFill>
                  <a:schemeClr val="tx2">
                    <a:lumMod val="25000"/>
                    <a:lumOff val="75000"/>
                  </a:schemeClr>
                </a:solidFill>
              </a:rPr>
            </a:br>
            <a:r>
              <a:rPr lang="ja-JP" altLang="en-US" sz="1600" dirty="0">
                <a:solidFill>
                  <a:schemeClr val="tx2">
                    <a:lumMod val="25000"/>
                    <a:lumOff val="75000"/>
                  </a:schemeClr>
                </a:solidFill>
              </a:rPr>
              <a:t>未来への力が湧きだすような・・・</a:t>
            </a:r>
            <a:endParaRPr lang="en-US" altLang="ja-JP" sz="1600" dirty="0">
              <a:solidFill>
                <a:schemeClr val="tx2">
                  <a:lumMod val="25000"/>
                  <a:lumOff val="75000"/>
                </a:schemeClr>
              </a:solidFill>
            </a:endParaRPr>
          </a:p>
        </p:txBody>
      </p:sp>
    </p:spTree>
    <p:extLst>
      <p:ext uri="{BB962C8B-B14F-4D97-AF65-F5344CB8AC3E}">
        <p14:creationId xmlns:p14="http://schemas.microsoft.com/office/powerpoint/2010/main" val="154292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Placeholder 1"/>
          <p:cNvSpPr txBox="1">
            <a:spLocks/>
          </p:cNvSpPr>
          <p:nvPr/>
        </p:nvSpPr>
        <p:spPr>
          <a:xfrm>
            <a:off x="0" y="332656"/>
            <a:ext cx="9144000" cy="759543"/>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みらい育事業部を作りました。</a:t>
            </a:r>
          </a:p>
        </p:txBody>
      </p:sp>
      <p:sp>
        <p:nvSpPr>
          <p:cNvPr id="15" name="コンテンツ プレースホルダー 2"/>
          <p:cNvSpPr txBox="1">
            <a:spLocks/>
          </p:cNvSpPr>
          <p:nvPr/>
        </p:nvSpPr>
        <p:spPr>
          <a:xfrm>
            <a:off x="660400" y="4509120"/>
            <a:ext cx="7679267" cy="2069645"/>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r>
              <a:rPr lang="ja-JP" altLang="en-US" sz="1800" dirty="0"/>
              <a:t>誰もがみんな、</a:t>
            </a:r>
            <a:r>
              <a:rPr lang="en-US" altLang="ja-JP" sz="1800" dirty="0"/>
              <a:t>『</a:t>
            </a:r>
            <a:r>
              <a:rPr lang="ja-JP" altLang="en-US" sz="1800" dirty="0"/>
              <a:t>いいね！自分。</a:t>
            </a:r>
            <a:r>
              <a:rPr lang="en-US" altLang="ja-JP" sz="1800" dirty="0"/>
              <a:t>』</a:t>
            </a:r>
            <a:r>
              <a:rPr lang="ja-JP" altLang="en-US" sz="1800" dirty="0"/>
              <a:t>の気持ちを見つけ、自己肯定できる世の中にしていきたい！</a:t>
            </a:r>
          </a:p>
          <a:p>
            <a:r>
              <a:rPr lang="ja-JP" altLang="en-US" sz="1800" dirty="0"/>
              <a:t>誰かと比較して落ち込んだり、くじけたりするのではなく、自分の存在意義を確信し、純度の高い自分の人生を歩んでいってほしい。</a:t>
            </a:r>
          </a:p>
          <a:p>
            <a:r>
              <a:rPr lang="ja-JP" altLang="en-US" sz="1800" dirty="0"/>
              <a:t>そんな思いから、「みらい育」をはじめました。</a:t>
            </a:r>
            <a:endParaRPr lang="en-US" altLang="ja-JP" sz="1800" dirty="0"/>
          </a:p>
        </p:txBody>
      </p:sp>
      <p:sp>
        <p:nvSpPr>
          <p:cNvPr id="16" name="コンテンツ プレースホルダー 2"/>
          <p:cNvSpPr txBox="1">
            <a:spLocks/>
          </p:cNvSpPr>
          <p:nvPr/>
        </p:nvSpPr>
        <p:spPr>
          <a:xfrm>
            <a:off x="660400" y="1268760"/>
            <a:ext cx="8314265" cy="1554832"/>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ja-JP" altLang="en-US" sz="2400" dirty="0"/>
              <a:t>みらい育とは、</a:t>
            </a:r>
            <a:br>
              <a:rPr lang="en-US" altLang="ja-JP" sz="2400" dirty="0"/>
            </a:br>
            <a:r>
              <a:rPr lang="ja-JP" altLang="en-US" sz="2400" dirty="0"/>
              <a:t>「今を頑張りたくなる気持ち」を育くむこと。</a:t>
            </a:r>
            <a:endParaRPr lang="en-US" altLang="ja-JP" sz="2400" dirty="0"/>
          </a:p>
          <a:p>
            <a:pPr marL="0" indent="0">
              <a:lnSpc>
                <a:spcPct val="120000"/>
              </a:lnSpc>
              <a:buNone/>
            </a:pPr>
            <a:endParaRPr lang="ja-JP" altLang="en-US" sz="2400" dirty="0"/>
          </a:p>
        </p:txBody>
      </p:sp>
      <p:pic>
        <p:nvPicPr>
          <p:cNvPr id="17" name="図 16"/>
          <p:cNvPicPr>
            <a:picLocks noChangeAspect="1"/>
          </p:cNvPicPr>
          <p:nvPr/>
        </p:nvPicPr>
        <p:blipFill>
          <a:blip r:embed="rId3"/>
          <a:stretch>
            <a:fillRect/>
          </a:stretch>
        </p:blipFill>
        <p:spPr>
          <a:xfrm>
            <a:off x="2904065" y="2455333"/>
            <a:ext cx="3491651" cy="1858253"/>
          </a:xfrm>
          <a:prstGeom prst="rect">
            <a:avLst/>
          </a:prstGeom>
        </p:spPr>
      </p:pic>
    </p:spTree>
    <p:extLst>
      <p:ext uri="{BB962C8B-B14F-4D97-AF65-F5344CB8AC3E}">
        <p14:creationId xmlns:p14="http://schemas.microsoft.com/office/powerpoint/2010/main" val="581089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p:cNvSpPr txBox="1">
            <a:spLocks/>
          </p:cNvSpPr>
          <p:nvPr/>
        </p:nvSpPr>
        <p:spPr>
          <a:xfrm>
            <a:off x="0" y="332656"/>
            <a:ext cx="9144000" cy="759543"/>
          </a:xfrm>
          <a:prstGeom prst="rect">
            <a:avLst/>
          </a:prstGeom>
          <a:solidFill>
            <a:schemeClr val="tx2"/>
          </a:solidFill>
        </p:spPr>
        <p:txBody>
          <a:bodyPr vert="horz" lIns="360000" tIns="45720" rIns="274320" bIns="45720" rtlCol="0" anchor="ctr">
            <a:normAutofit fontScale="92500"/>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手法：絵本「じっとみて。」ワークショップ</a:t>
            </a:r>
          </a:p>
        </p:txBody>
      </p:sp>
      <p:sp>
        <p:nvSpPr>
          <p:cNvPr id="4" name="コンテンツ プレースホルダー 2"/>
          <p:cNvSpPr txBox="1">
            <a:spLocks/>
          </p:cNvSpPr>
          <p:nvPr/>
        </p:nvSpPr>
        <p:spPr>
          <a:xfrm>
            <a:off x="3784600" y="1988839"/>
            <a:ext cx="4969933" cy="3861222"/>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en-US" altLang="ja-JP" sz="2400" b="1" dirty="0">
                <a:solidFill>
                  <a:schemeClr val="accent1">
                    <a:lumMod val="50000"/>
                  </a:schemeClr>
                </a:solidFill>
              </a:rPr>
              <a:t>①</a:t>
            </a:r>
            <a:r>
              <a:rPr lang="ja-JP" altLang="en-US" sz="2400" b="1" dirty="0">
                <a:solidFill>
                  <a:schemeClr val="accent1">
                    <a:lumMod val="50000"/>
                  </a:schemeClr>
                </a:solidFill>
              </a:rPr>
              <a:t>絵を描く</a:t>
            </a:r>
            <a:br>
              <a:rPr lang="en-US" altLang="ja-JP" sz="2400" b="1" dirty="0">
                <a:solidFill>
                  <a:schemeClr val="accent1">
                    <a:lumMod val="50000"/>
                  </a:schemeClr>
                </a:solidFill>
              </a:rPr>
            </a:br>
            <a:r>
              <a:rPr lang="ja-JP" altLang="en-US" sz="1400" dirty="0"/>
              <a:t>イマジネーションを引き出します。</a:t>
            </a:r>
          </a:p>
          <a:p>
            <a:pPr marL="0" indent="0">
              <a:lnSpc>
                <a:spcPct val="120000"/>
              </a:lnSpc>
              <a:buNone/>
            </a:pPr>
            <a:r>
              <a:rPr lang="en-US" altLang="ja-JP" sz="2400" b="1" dirty="0">
                <a:solidFill>
                  <a:srgbClr val="51640B"/>
                </a:solidFill>
              </a:rPr>
              <a:t>②</a:t>
            </a:r>
            <a:r>
              <a:rPr lang="ja-JP" altLang="en-US" sz="2400" b="1" dirty="0">
                <a:solidFill>
                  <a:srgbClr val="51640B"/>
                </a:solidFill>
              </a:rPr>
              <a:t>ストーリーを編む</a:t>
            </a:r>
            <a:br>
              <a:rPr lang="en-US" altLang="ja-JP" sz="2400" b="1" dirty="0">
                <a:solidFill>
                  <a:srgbClr val="51640B"/>
                </a:solidFill>
              </a:rPr>
            </a:br>
            <a:r>
              <a:rPr lang="ja-JP" altLang="en-US" sz="1400" dirty="0"/>
              <a:t>過去から未来まで自分自身を俯瞰できます。</a:t>
            </a:r>
            <a:br>
              <a:rPr lang="en-US" altLang="ja-JP" sz="1400" dirty="0"/>
            </a:br>
            <a:r>
              <a:rPr lang="ja-JP" altLang="en-US" sz="1400" dirty="0"/>
              <a:t>普遍的テーマ＝人生</a:t>
            </a:r>
            <a:br>
              <a:rPr lang="en-US" altLang="ja-JP" sz="1400" dirty="0"/>
            </a:br>
            <a:r>
              <a:rPr lang="ja-JP" altLang="en-US" sz="2400" b="1" dirty="0">
                <a:solidFill>
                  <a:srgbClr val="FF0000"/>
                </a:solidFill>
              </a:rPr>
              <a:t>タネ</a:t>
            </a:r>
            <a:r>
              <a:rPr lang="en-US" altLang="ja-JP" sz="2400" b="1" dirty="0">
                <a:solidFill>
                  <a:srgbClr val="FF0000"/>
                </a:solidFill>
              </a:rPr>
              <a:t>→</a:t>
            </a:r>
            <a:r>
              <a:rPr lang="ja-JP" altLang="en-US" sz="2400" b="1" dirty="0">
                <a:solidFill>
                  <a:srgbClr val="FF0000"/>
                </a:solidFill>
              </a:rPr>
              <a:t>芽</a:t>
            </a:r>
            <a:r>
              <a:rPr lang="en-US" altLang="ja-JP" sz="2400" b="1" dirty="0">
                <a:solidFill>
                  <a:srgbClr val="FF0000"/>
                </a:solidFill>
              </a:rPr>
              <a:t>→</a:t>
            </a:r>
            <a:r>
              <a:rPr lang="ja-JP" altLang="en-US" sz="2400" b="1" dirty="0">
                <a:solidFill>
                  <a:srgbClr val="FF0000"/>
                </a:solidFill>
              </a:rPr>
              <a:t>栄養</a:t>
            </a:r>
            <a:r>
              <a:rPr lang="en-US" altLang="ja-JP" sz="2400" b="1" dirty="0">
                <a:solidFill>
                  <a:srgbClr val="FF0000"/>
                </a:solidFill>
              </a:rPr>
              <a:t>→</a:t>
            </a:r>
            <a:r>
              <a:rPr lang="ja-JP" altLang="en-US" sz="2400" b="1" dirty="0">
                <a:solidFill>
                  <a:srgbClr val="FF0000"/>
                </a:solidFill>
              </a:rPr>
              <a:t>花</a:t>
            </a:r>
            <a:r>
              <a:rPr lang="en-US" altLang="ja-JP" sz="2400" b="1" dirty="0">
                <a:solidFill>
                  <a:srgbClr val="FF0000"/>
                </a:solidFill>
              </a:rPr>
              <a:t>→</a:t>
            </a:r>
            <a:r>
              <a:rPr lang="ja-JP" altLang="en-US" sz="2400" b="1" dirty="0">
                <a:solidFill>
                  <a:srgbClr val="FF0000"/>
                </a:solidFill>
              </a:rPr>
              <a:t>未来のタネ</a:t>
            </a:r>
            <a:endParaRPr lang="en-US" altLang="ja-JP" sz="2400" b="1" dirty="0">
              <a:solidFill>
                <a:srgbClr val="FF0000"/>
              </a:solidFill>
            </a:endParaRPr>
          </a:p>
          <a:p>
            <a:pPr marL="0" indent="0">
              <a:buNone/>
            </a:pPr>
            <a:r>
              <a:rPr lang="en-US" altLang="ja-JP" sz="2400" b="1" dirty="0">
                <a:solidFill>
                  <a:srgbClr val="51640B"/>
                </a:solidFill>
              </a:rPr>
              <a:t>③</a:t>
            </a:r>
            <a:r>
              <a:rPr lang="ja-JP" altLang="en-US" sz="2400" b="1" dirty="0">
                <a:solidFill>
                  <a:srgbClr val="51640B"/>
                </a:solidFill>
              </a:rPr>
              <a:t>植物に投影する</a:t>
            </a:r>
            <a:br>
              <a:rPr lang="en-US" altLang="ja-JP" sz="2400" b="1" dirty="0">
                <a:solidFill>
                  <a:srgbClr val="51640B"/>
                </a:solidFill>
              </a:rPr>
            </a:br>
            <a:r>
              <a:rPr lang="ja-JP" altLang="en-US" sz="1400" dirty="0"/>
              <a:t>植物は人生のメタファーです。</a:t>
            </a:r>
            <a:br>
              <a:rPr lang="en-US" altLang="ja-JP" sz="1400" dirty="0"/>
            </a:br>
            <a:r>
              <a:rPr lang="ja-JP" altLang="en-US" sz="1400" dirty="0"/>
              <a:t>イメージを引き出す触媒になります。</a:t>
            </a:r>
            <a:endParaRPr lang="en-US" altLang="ja-JP" sz="2400" b="1" dirty="0">
              <a:solidFill>
                <a:schemeClr val="accent1">
                  <a:lumMod val="50000"/>
                </a:schemeClr>
              </a:solidFill>
            </a:endParaRPr>
          </a:p>
        </p:txBody>
      </p:sp>
      <p:sp>
        <p:nvSpPr>
          <p:cNvPr id="5" name="コンテンツ プレースホルダー 2"/>
          <p:cNvSpPr txBox="1">
            <a:spLocks/>
          </p:cNvSpPr>
          <p:nvPr/>
        </p:nvSpPr>
        <p:spPr>
          <a:xfrm>
            <a:off x="660400" y="1364650"/>
            <a:ext cx="8314265" cy="1554832"/>
          </a:xfrm>
          <a:prstGeom prst="rect">
            <a:avLst/>
          </a:prstGeom>
        </p:spPr>
        <p:txBody>
          <a:bodyPr>
            <a:noAutofit/>
          </a:bodyPr>
          <a:lstStyle>
            <a:lvl1pPr marL="342900" indent="-342900" algn="l" defTabSz="914400" rtl="0" eaLnBrk="1" latinLnBrk="0" hangingPunct="1">
              <a:spcBef>
                <a:spcPts val="2000"/>
              </a:spcBef>
              <a:buClr>
                <a:schemeClr val="accent1"/>
              </a:buClr>
              <a:buFont typeface="Wingdings 2" pitchFamily="18" charset="2"/>
              <a:buChar char=""/>
              <a:defRPr kumimoji="1"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kumimoji="1"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kumimoji="1"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kumimoji="1"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kumimoji="1" lang="en-US" sz="1800" kern="1200" dirty="0">
                <a:solidFill>
                  <a:schemeClr val="tx1">
                    <a:lumMod val="65000"/>
                    <a:lumOff val="35000"/>
                  </a:schemeClr>
                </a:solidFill>
                <a:latin typeface="+mn-lt"/>
                <a:ea typeface="+mn-ea"/>
                <a:cs typeface="+mn-cs"/>
              </a:defRPr>
            </a:lvl9pPr>
          </a:lstStyle>
          <a:p>
            <a:pPr marL="0" indent="0">
              <a:lnSpc>
                <a:spcPct val="120000"/>
              </a:lnSpc>
              <a:buNone/>
            </a:pPr>
            <a:r>
              <a:rPr lang="ja-JP" altLang="en-US" sz="2400" dirty="0"/>
              <a:t>植物の一生に自分を投影し、一人</a:t>
            </a:r>
            <a:r>
              <a:rPr lang="en-US" altLang="ja-JP" sz="2400" dirty="0"/>
              <a:t>1</a:t>
            </a:r>
            <a:r>
              <a:rPr lang="ja-JP" altLang="en-US" sz="2400" dirty="0"/>
              <a:t>冊、絵本を作ります。</a:t>
            </a:r>
          </a:p>
        </p:txBody>
      </p:sp>
      <p:pic>
        <p:nvPicPr>
          <p:cNvPr id="2" name="図 1"/>
          <p:cNvPicPr>
            <a:picLocks noChangeAspect="1"/>
          </p:cNvPicPr>
          <p:nvPr/>
        </p:nvPicPr>
        <p:blipFill>
          <a:blip r:embed="rId2"/>
          <a:stretch>
            <a:fillRect/>
          </a:stretch>
        </p:blipFill>
        <p:spPr>
          <a:xfrm>
            <a:off x="829733" y="2023533"/>
            <a:ext cx="2709333" cy="3826528"/>
          </a:xfrm>
          <a:prstGeom prst="rect">
            <a:avLst/>
          </a:prstGeom>
        </p:spPr>
      </p:pic>
    </p:spTree>
    <p:extLst>
      <p:ext uri="{BB962C8B-B14F-4D97-AF65-F5344CB8AC3E}">
        <p14:creationId xmlns:p14="http://schemas.microsoft.com/office/powerpoint/2010/main" val="399135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Placeholder 1"/>
          <p:cNvSpPr txBox="1">
            <a:spLocks/>
          </p:cNvSpPr>
          <p:nvPr/>
        </p:nvSpPr>
        <p:spPr>
          <a:xfrm>
            <a:off x="0" y="332656"/>
            <a:ext cx="9144000" cy="734144"/>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例えば、最初のシーンはタネに投影！</a:t>
            </a:r>
          </a:p>
        </p:txBody>
      </p:sp>
      <p:pic>
        <p:nvPicPr>
          <p:cNvPr id="2" name="図 1"/>
          <p:cNvPicPr>
            <a:picLocks noChangeAspect="1"/>
          </p:cNvPicPr>
          <p:nvPr/>
        </p:nvPicPr>
        <p:blipFill>
          <a:blip r:embed="rId3"/>
          <a:stretch>
            <a:fillRect/>
          </a:stretch>
        </p:blipFill>
        <p:spPr>
          <a:xfrm>
            <a:off x="5652120" y="3140968"/>
            <a:ext cx="3557480" cy="3661833"/>
          </a:xfrm>
          <a:prstGeom prst="rect">
            <a:avLst/>
          </a:prstGeom>
        </p:spPr>
      </p:pic>
      <p:sp>
        <p:nvSpPr>
          <p:cNvPr id="4" name="正方形/長方形 3"/>
          <p:cNvSpPr/>
          <p:nvPr/>
        </p:nvSpPr>
        <p:spPr>
          <a:xfrm>
            <a:off x="527804" y="1373941"/>
            <a:ext cx="7571303" cy="4339650"/>
          </a:xfrm>
          <a:prstGeom prst="rect">
            <a:avLst/>
          </a:prstGeom>
        </p:spPr>
        <p:txBody>
          <a:bodyPr wrap="none">
            <a:spAutoFit/>
          </a:bodyPr>
          <a:lstStyle/>
          <a:p>
            <a:r>
              <a:rPr kumimoji="1" lang="ja-JP" altLang="en-US" dirty="0"/>
              <a:t>＜最初の質問です＞</a:t>
            </a:r>
          </a:p>
          <a:p>
            <a:r>
              <a:rPr kumimoji="1" lang="ja-JP" altLang="en-US" sz="3200" dirty="0"/>
              <a:t>もしあなたをタネにたとえるとしたら、</a:t>
            </a:r>
            <a:endParaRPr kumimoji="1" lang="en-US" altLang="ja-JP" sz="3200" dirty="0"/>
          </a:p>
          <a:p>
            <a:r>
              <a:rPr kumimoji="1" lang="ja-JP" altLang="en-US" sz="3200" dirty="0"/>
              <a:t>どんなタネだと思いますか？</a:t>
            </a:r>
            <a:endParaRPr kumimoji="1" lang="en-US" altLang="ja-JP" sz="3200" dirty="0"/>
          </a:p>
          <a:p>
            <a:endParaRPr kumimoji="1" lang="ja-JP" altLang="en-US" sz="3200" dirty="0"/>
          </a:p>
          <a:p>
            <a:r>
              <a:rPr kumimoji="1" lang="ja-JP" altLang="en-US" dirty="0"/>
              <a:t>タネはすべてのはじまりです。</a:t>
            </a:r>
            <a:endParaRPr kumimoji="1" lang="en-US" altLang="ja-JP" dirty="0"/>
          </a:p>
          <a:p>
            <a:r>
              <a:rPr kumimoji="1" lang="ja-JP" altLang="en-US" dirty="0"/>
              <a:t>様々な思いがぎっしり詰まった存在の証です。</a:t>
            </a:r>
          </a:p>
          <a:p>
            <a:r>
              <a:rPr kumimoji="1" lang="ja-JP" altLang="en-US" dirty="0"/>
              <a:t>ゆっくりと目を閉じ、自分自身にアクセスし、</a:t>
            </a:r>
          </a:p>
          <a:p>
            <a:r>
              <a:rPr kumimoji="1" lang="ja-JP" altLang="en-US" dirty="0"/>
              <a:t>自由にイメージを引き出しましょう。</a:t>
            </a:r>
          </a:p>
          <a:p>
            <a:endParaRPr kumimoji="1" lang="en-US" altLang="ja-JP" dirty="0"/>
          </a:p>
          <a:p>
            <a:r>
              <a:rPr kumimoji="1" lang="en-US" altLang="ja-JP" dirty="0"/>
              <a:t>【</a:t>
            </a:r>
            <a:r>
              <a:rPr kumimoji="1" lang="ja-JP" altLang="en-US" dirty="0"/>
              <a:t>特徴</a:t>
            </a:r>
            <a:r>
              <a:rPr kumimoji="1" lang="en-US" altLang="ja-JP" dirty="0"/>
              <a:t>】</a:t>
            </a:r>
          </a:p>
          <a:p>
            <a:r>
              <a:rPr kumimoji="1" lang="ja-JP" altLang="en-US" dirty="0"/>
              <a:t>タネを描いたら、文章で特徴を紹介してください。</a:t>
            </a:r>
            <a:endParaRPr kumimoji="1" lang="en-US" altLang="ja-JP" dirty="0"/>
          </a:p>
          <a:p>
            <a:r>
              <a:rPr kumimoji="1" lang="ja-JP" altLang="en-US" dirty="0"/>
              <a:t>どのようなエピソードが頭をよぎったか、</a:t>
            </a:r>
          </a:p>
          <a:p>
            <a:r>
              <a:rPr kumimoji="1" lang="ja-JP" altLang="en-US" dirty="0"/>
              <a:t>書き出してみましょう。</a:t>
            </a:r>
          </a:p>
        </p:txBody>
      </p:sp>
    </p:spTree>
    <p:extLst>
      <p:ext uri="{BB962C8B-B14F-4D97-AF65-F5344CB8AC3E}">
        <p14:creationId xmlns:p14="http://schemas.microsoft.com/office/powerpoint/2010/main" val="29379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475567" y="3315735"/>
            <a:ext cx="1845572" cy="2252133"/>
          </a:xfrm>
          <a:prstGeom prst="rect">
            <a:avLst/>
          </a:prstGeom>
        </p:spPr>
      </p:pic>
      <p:sp>
        <p:nvSpPr>
          <p:cNvPr id="2" name="Title Placeholder 1"/>
          <p:cNvSpPr txBox="1">
            <a:spLocks/>
          </p:cNvSpPr>
          <p:nvPr/>
        </p:nvSpPr>
        <p:spPr>
          <a:xfrm>
            <a:off x="0" y="332656"/>
            <a:ext cx="9144000" cy="734144"/>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ja-JP" altLang="en-US" dirty="0"/>
              <a:t>十人十色！世界でたったひとつのタネ。</a:t>
            </a:r>
          </a:p>
        </p:txBody>
      </p:sp>
      <p:pic>
        <p:nvPicPr>
          <p:cNvPr id="6" name="図 5"/>
          <p:cNvPicPr>
            <a:picLocks noChangeAspect="1"/>
          </p:cNvPicPr>
          <p:nvPr/>
        </p:nvPicPr>
        <p:blipFill>
          <a:blip r:embed="rId4"/>
          <a:stretch>
            <a:fillRect/>
          </a:stretch>
        </p:blipFill>
        <p:spPr>
          <a:xfrm>
            <a:off x="176773" y="1303867"/>
            <a:ext cx="2832348" cy="2396085"/>
          </a:xfrm>
          <a:prstGeom prst="rect">
            <a:avLst/>
          </a:prstGeom>
        </p:spPr>
      </p:pic>
      <p:sp>
        <p:nvSpPr>
          <p:cNvPr id="7" name="正方形/長方形 6"/>
          <p:cNvSpPr/>
          <p:nvPr/>
        </p:nvSpPr>
        <p:spPr>
          <a:xfrm>
            <a:off x="518364" y="3665672"/>
            <a:ext cx="2262158" cy="646331"/>
          </a:xfrm>
          <a:prstGeom prst="rect">
            <a:avLst/>
          </a:prstGeom>
        </p:spPr>
        <p:txBody>
          <a:bodyPr wrap="none">
            <a:spAutoFit/>
          </a:bodyPr>
          <a:lstStyle/>
          <a:p>
            <a:pPr algn="ctr"/>
            <a:r>
              <a:rPr lang="ja-JP" altLang="en-US" dirty="0"/>
              <a:t>筋肉ムキムキのタネ</a:t>
            </a:r>
            <a:endParaRPr lang="en-US" altLang="ja-JP" dirty="0"/>
          </a:p>
          <a:p>
            <a:r>
              <a:rPr lang="ja-JP" altLang="en-US" dirty="0"/>
              <a:t>（小学</a:t>
            </a:r>
            <a:r>
              <a:rPr lang="en-US" altLang="ja-JP" dirty="0"/>
              <a:t>1</a:t>
            </a:r>
            <a:r>
              <a:rPr lang="ja-JP" altLang="en-US" dirty="0"/>
              <a:t>年生女子）</a:t>
            </a:r>
            <a:endParaRPr lang="en-US" altLang="ja-JP" dirty="0"/>
          </a:p>
        </p:txBody>
      </p:sp>
      <p:pic>
        <p:nvPicPr>
          <p:cNvPr id="9" name="図 8"/>
          <p:cNvPicPr>
            <a:picLocks noChangeAspect="1"/>
          </p:cNvPicPr>
          <p:nvPr/>
        </p:nvPicPr>
        <p:blipFill>
          <a:blip r:embed="rId5"/>
          <a:stretch>
            <a:fillRect/>
          </a:stretch>
        </p:blipFill>
        <p:spPr>
          <a:xfrm>
            <a:off x="5949331" y="1193801"/>
            <a:ext cx="2655182" cy="3118202"/>
          </a:xfrm>
          <a:prstGeom prst="rect">
            <a:avLst/>
          </a:prstGeom>
        </p:spPr>
      </p:pic>
      <p:sp>
        <p:nvSpPr>
          <p:cNvPr id="10" name="正方形/長方形 9"/>
          <p:cNvSpPr/>
          <p:nvPr/>
        </p:nvSpPr>
        <p:spPr>
          <a:xfrm>
            <a:off x="6038630" y="4307438"/>
            <a:ext cx="2723823" cy="646331"/>
          </a:xfrm>
          <a:prstGeom prst="rect">
            <a:avLst/>
          </a:prstGeom>
        </p:spPr>
        <p:txBody>
          <a:bodyPr wrap="none">
            <a:spAutoFit/>
          </a:bodyPr>
          <a:lstStyle/>
          <a:p>
            <a:r>
              <a:rPr lang="ja-JP" altLang="en-US" dirty="0"/>
              <a:t>世界の人がみんな仲良く</a:t>
            </a:r>
            <a:endParaRPr lang="en-US" altLang="ja-JP" dirty="0"/>
          </a:p>
          <a:p>
            <a:r>
              <a:rPr lang="ja-JP" altLang="en-US" dirty="0"/>
              <a:t>暮らすタネ（</a:t>
            </a:r>
            <a:r>
              <a:rPr lang="en-US" altLang="ja-JP" dirty="0"/>
              <a:t>87</a:t>
            </a:r>
            <a:r>
              <a:rPr lang="ja-JP" altLang="en-US" dirty="0"/>
              <a:t>歳女性）</a:t>
            </a:r>
            <a:endParaRPr lang="en-US" altLang="ja-JP" dirty="0"/>
          </a:p>
        </p:txBody>
      </p:sp>
      <p:sp>
        <p:nvSpPr>
          <p:cNvPr id="11" name="正方形/長方形 10"/>
          <p:cNvSpPr/>
          <p:nvPr/>
        </p:nvSpPr>
        <p:spPr>
          <a:xfrm>
            <a:off x="2924454" y="5669468"/>
            <a:ext cx="2954655" cy="646331"/>
          </a:xfrm>
          <a:prstGeom prst="rect">
            <a:avLst/>
          </a:prstGeom>
        </p:spPr>
        <p:txBody>
          <a:bodyPr wrap="none">
            <a:spAutoFit/>
          </a:bodyPr>
          <a:lstStyle/>
          <a:p>
            <a:pPr algn="ctr"/>
            <a:r>
              <a:rPr lang="ja-JP" altLang="en-US" dirty="0"/>
              <a:t>とても硬く踏むと痛いタネ</a:t>
            </a:r>
            <a:endParaRPr lang="en-US" altLang="ja-JP" dirty="0"/>
          </a:p>
          <a:p>
            <a:pPr algn="ctr"/>
            <a:r>
              <a:rPr lang="ja-JP" altLang="en-US" dirty="0"/>
              <a:t>（女子大生）</a:t>
            </a:r>
            <a:endParaRPr lang="en-US" altLang="ja-JP" dirty="0"/>
          </a:p>
        </p:txBody>
      </p:sp>
    </p:spTree>
    <p:extLst>
      <p:ext uri="{BB962C8B-B14F-4D97-AF65-F5344CB8AC3E}">
        <p14:creationId xmlns:p14="http://schemas.microsoft.com/office/powerpoint/2010/main" val="224434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0" descr="大城晶.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66" y="1410051"/>
            <a:ext cx="2900612" cy="399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txBox="1">
            <a:spLocks/>
          </p:cNvSpPr>
          <p:nvPr/>
        </p:nvSpPr>
        <p:spPr>
          <a:xfrm>
            <a:off x="0" y="332656"/>
            <a:ext cx="9144000" cy="734144"/>
          </a:xfrm>
          <a:prstGeom prst="rect">
            <a:avLst/>
          </a:prstGeom>
          <a:solidFill>
            <a:schemeClr val="tx2"/>
          </a:solidFill>
        </p:spPr>
        <p:txBody>
          <a:bodyPr vert="horz" lIns="360000" tIns="45720" rIns="274320" bIns="45720" rtlCol="0" anchor="ctr">
            <a:normAutofit/>
          </a:bodyPr>
          <a:lstStyle>
            <a:lvl1pPr marL="0" indent="0" algn="l" defTabSz="914400" rtl="0" eaLnBrk="1" latinLnBrk="0" hangingPunct="1">
              <a:spcBef>
                <a:spcPct val="0"/>
              </a:spcBef>
              <a:buNone/>
              <a:defRPr kumimoji="1" sz="3600" kern="1200">
                <a:solidFill>
                  <a:schemeClr val="bg1"/>
                </a:solidFill>
                <a:latin typeface="+mj-lt"/>
                <a:ea typeface="+mj-ea"/>
                <a:cs typeface="+mj-cs"/>
              </a:defRPr>
            </a:lvl1pPr>
          </a:lstStyle>
          <a:p>
            <a:r>
              <a:rPr lang="en-US" altLang="ja-JP" dirty="0"/>
              <a:t>30</a:t>
            </a:r>
            <a:r>
              <a:rPr lang="ja-JP" altLang="en-US" dirty="0"/>
              <a:t>歳男性のタネと花のイメージ紹介</a:t>
            </a:r>
          </a:p>
        </p:txBody>
      </p:sp>
      <p:sp>
        <p:nvSpPr>
          <p:cNvPr id="11" name="正方形/長方形 10"/>
          <p:cNvSpPr/>
          <p:nvPr/>
        </p:nvSpPr>
        <p:spPr>
          <a:xfrm>
            <a:off x="5286655" y="5138724"/>
            <a:ext cx="2723823" cy="369332"/>
          </a:xfrm>
          <a:prstGeom prst="rect">
            <a:avLst/>
          </a:prstGeom>
        </p:spPr>
        <p:txBody>
          <a:bodyPr wrap="none">
            <a:spAutoFit/>
          </a:bodyPr>
          <a:lstStyle/>
          <a:p>
            <a:r>
              <a:rPr lang="ja-JP" altLang="en-US" dirty="0"/>
              <a:t>貪欲に知識を吸収する！</a:t>
            </a:r>
            <a:endParaRPr lang="en-US" altLang="ja-JP" dirty="0"/>
          </a:p>
        </p:txBody>
      </p:sp>
      <p:pic>
        <p:nvPicPr>
          <p:cNvPr id="14" name="図 13"/>
          <p:cNvPicPr>
            <a:picLocks noChangeAspect="1"/>
          </p:cNvPicPr>
          <p:nvPr/>
        </p:nvPicPr>
        <p:blipFill>
          <a:blip r:embed="rId4"/>
          <a:stretch>
            <a:fillRect/>
          </a:stretch>
        </p:blipFill>
        <p:spPr>
          <a:xfrm>
            <a:off x="210501" y="1831631"/>
            <a:ext cx="3484744" cy="3278411"/>
          </a:xfrm>
          <a:prstGeom prst="rect">
            <a:avLst/>
          </a:prstGeom>
        </p:spPr>
      </p:pic>
      <p:sp>
        <p:nvSpPr>
          <p:cNvPr id="15" name="正方形/長方形 14"/>
          <p:cNvSpPr/>
          <p:nvPr/>
        </p:nvSpPr>
        <p:spPr>
          <a:xfrm>
            <a:off x="833188" y="5138724"/>
            <a:ext cx="2723823" cy="369332"/>
          </a:xfrm>
          <a:prstGeom prst="rect">
            <a:avLst/>
          </a:prstGeom>
        </p:spPr>
        <p:txBody>
          <a:bodyPr wrap="none">
            <a:spAutoFit/>
          </a:bodyPr>
          <a:lstStyle/>
          <a:p>
            <a:pPr algn="ctr"/>
            <a:r>
              <a:rPr lang="ja-JP" altLang="en-US" dirty="0"/>
              <a:t>ふわふわ浮いた硬いタネ</a:t>
            </a:r>
            <a:endParaRPr lang="en-US" altLang="ja-JP" dirty="0"/>
          </a:p>
        </p:txBody>
      </p:sp>
      <p:sp>
        <p:nvSpPr>
          <p:cNvPr id="3" name="右矢印 2"/>
          <p:cNvSpPr/>
          <p:nvPr/>
        </p:nvSpPr>
        <p:spPr>
          <a:xfrm>
            <a:off x="3797533" y="3123952"/>
            <a:ext cx="1312333" cy="474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6518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 y="347134"/>
            <a:ext cx="9145625" cy="6443134"/>
          </a:xfrm>
          <a:prstGeom prst="rect">
            <a:avLst/>
          </a:prstGeom>
        </p:spPr>
      </p:pic>
    </p:spTree>
    <p:extLst>
      <p:ext uri="{BB962C8B-B14F-4D97-AF65-F5344CB8AC3E}">
        <p14:creationId xmlns:p14="http://schemas.microsoft.com/office/powerpoint/2010/main" val="3414293249"/>
      </p:ext>
    </p:extLst>
  </p:cSld>
  <p:clrMapOvr>
    <a:masterClrMapping/>
  </p:clrMapOvr>
</p:sld>
</file>

<file path=ppt/theme/theme1.xml><?xml version="1.0" encoding="utf-8"?>
<a:theme xmlns:a="http://schemas.openxmlformats.org/drawingml/2006/main" name="パーセプション">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パーセプション.thmx</Template>
  <TotalTime>3423</TotalTime>
  <Words>1299</Words>
  <Application>Microsoft Macintosh PowerPoint</Application>
  <PresentationFormat>画面に合わせる (4:3)</PresentationFormat>
  <Paragraphs>191</Paragraphs>
  <Slides>18</Slides>
  <Notes>15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18</vt:i4>
      </vt:variant>
    </vt:vector>
  </HeadingPairs>
  <TitlesOfParts>
    <vt:vector size="25" baseType="lpstr">
      <vt:lpstr>Arial</vt:lpstr>
      <vt:lpstr>Arial Black</vt:lpstr>
      <vt:lpstr>Calibri</vt:lpstr>
      <vt:lpstr>Century Gothic</vt:lpstr>
      <vt:lpstr>Times</vt:lpstr>
      <vt:lpstr>Wingdings 2</vt:lpstr>
      <vt:lpstr>パーセプション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aomushi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八木 知美</dc:creator>
  <cp:lastModifiedBy>八木 知美</cp:lastModifiedBy>
  <cp:revision>223</cp:revision>
  <cp:lastPrinted>2017-07-31T16:38:25Z</cp:lastPrinted>
  <dcterms:created xsi:type="dcterms:W3CDTF">2017-05-19T02:23:40Z</dcterms:created>
  <dcterms:modified xsi:type="dcterms:W3CDTF">2020-10-12T08:21:41Z</dcterms:modified>
</cp:coreProperties>
</file>