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0" r:id="rId2"/>
    <p:sldId id="281" r:id="rId3"/>
    <p:sldId id="258" r:id="rId4"/>
    <p:sldId id="260" r:id="rId5"/>
    <p:sldId id="259" r:id="rId6"/>
    <p:sldId id="261" r:id="rId7"/>
    <p:sldId id="262" r:id="rId8"/>
    <p:sldId id="263" r:id="rId9"/>
    <p:sldId id="273" r:id="rId10"/>
    <p:sldId id="265" r:id="rId11"/>
    <p:sldId id="276" r:id="rId12"/>
    <p:sldId id="266" r:id="rId13"/>
    <p:sldId id="277" r:id="rId14"/>
    <p:sldId id="267" r:id="rId15"/>
    <p:sldId id="264" r:id="rId16"/>
    <p:sldId id="268" r:id="rId17"/>
    <p:sldId id="269" r:id="rId18"/>
    <p:sldId id="270" r:id="rId19"/>
    <p:sldId id="271" r:id="rId20"/>
    <p:sldId id="272" r:id="rId21"/>
    <p:sldId id="278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400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solidFill>
            <a:srgbClr val="052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 userDrawn="1"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3"/>
          <p:cNvSpPr/>
          <p:nvPr userDrawn="1"/>
        </p:nvSpPr>
        <p:spPr>
          <a:xfrm>
            <a:off x="228600" y="228600"/>
            <a:ext cx="8695944" cy="1983581"/>
          </a:xfrm>
          <a:prstGeom prst="roundRect">
            <a:avLst>
              <a:gd name="adj" fmla="val 3362"/>
            </a:avLst>
          </a:prstGeom>
          <a:solidFill>
            <a:srgbClr val="052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1345308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51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557008"/>
            <a:ext cx="7772400" cy="1066187"/>
          </a:xfrm>
        </p:spPr>
        <p:txBody>
          <a:bodyPr>
            <a:noAutofit/>
          </a:bodyPr>
          <a:lstStyle/>
          <a:p>
            <a:r>
              <a:rPr kumimoji="1" lang="ja-JP" altLang="en-US" sz="6000" dirty="0" smtClean="0"/>
              <a:t>こんにちは</a:t>
            </a:r>
            <a:r>
              <a:rPr kumimoji="1" lang="en-US" altLang="ja-JP" sz="6000" dirty="0" smtClean="0"/>
              <a:t>!!</a:t>
            </a:r>
            <a:endParaRPr kumimoji="1" lang="ja-JP" altLang="en-US" sz="6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1623195"/>
            <a:ext cx="6400800" cy="717340"/>
          </a:xfrm>
        </p:spPr>
        <p:txBody>
          <a:bodyPr>
            <a:noAutofit/>
          </a:bodyPr>
          <a:lstStyle/>
          <a:p>
            <a:r>
              <a:rPr kumimoji="1" lang="ja-JP" altLang="en-US" sz="3200" dirty="0" smtClean="0"/>
              <a:t>八木知美（やぎさとみ）といいます。</a:t>
            </a:r>
            <a:endParaRPr kumimoji="1" lang="ja-JP" altLang="en-US" sz="3200" dirty="0"/>
          </a:p>
        </p:txBody>
      </p:sp>
      <p:pic>
        <p:nvPicPr>
          <p:cNvPr id="6" name="図 5" descr="lookatm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185" y="2340535"/>
            <a:ext cx="5831375" cy="3889870"/>
          </a:xfrm>
          <a:prstGeom prst="rect">
            <a:avLst/>
          </a:prstGeom>
        </p:spPr>
      </p:pic>
      <p:sp>
        <p:nvSpPr>
          <p:cNvPr id="7" name="サブタイトル 2"/>
          <p:cNvSpPr txBox="1">
            <a:spLocks/>
          </p:cNvSpPr>
          <p:nvPr/>
        </p:nvSpPr>
        <p:spPr>
          <a:xfrm>
            <a:off x="349520" y="6230405"/>
            <a:ext cx="8607088" cy="4476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横浜からきました！虫が好きです。今日は、よろしくお願いします。</a:t>
            </a:r>
            <a:endParaRPr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95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2" y="764704"/>
            <a:ext cx="8246533" cy="5970999"/>
          </a:xfrm>
          <a:prstGeom prst="rect">
            <a:avLst/>
          </a:prstGeom>
        </p:spPr>
      </p:pic>
      <p:pic>
        <p:nvPicPr>
          <p:cNvPr id="6" name="図 5" descr="sample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83" y="1841499"/>
            <a:ext cx="2846149" cy="268393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3400" y="254000"/>
            <a:ext cx="7772400" cy="440961"/>
          </a:xfrm>
        </p:spPr>
        <p:txBody>
          <a:bodyPr>
            <a:noAutofit/>
          </a:bodyPr>
          <a:lstStyle/>
          <a:p>
            <a:pPr algn="l"/>
            <a:r>
              <a:rPr lang="ja-JP" altLang="en-US" sz="2400" dirty="0">
                <a:latin typeface="ヒラギノ角ゴ Std W8"/>
                <a:ea typeface="ヒラギノ角ゴ Std W8"/>
                <a:cs typeface="ヒラギノ角ゴ Std W8"/>
              </a:rPr>
              <a:t>制作方法</a:t>
            </a:r>
            <a:r>
              <a:rPr lang="ja-JP" altLang="en-US" sz="2400" dirty="0" smtClean="0">
                <a:latin typeface="ヒラギノ角ゴ Std W8"/>
                <a:ea typeface="ヒラギノ角ゴ Std W8"/>
                <a:cs typeface="ヒラギノ角ゴ Std W8"/>
              </a:rPr>
              <a:t>（２）</a:t>
            </a:r>
            <a:endParaRPr kumimoji="1" lang="ja-JP" altLang="en-US" sz="24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00" y="1049283"/>
            <a:ext cx="3530600" cy="2591383"/>
          </a:xfrm>
          <a:prstGeom prst="rect">
            <a:avLst/>
          </a:prstGeom>
        </p:spPr>
      </p:pic>
      <p:sp>
        <p:nvSpPr>
          <p:cNvPr id="14" name="円形吹き出し 13"/>
          <p:cNvSpPr/>
          <p:nvPr/>
        </p:nvSpPr>
        <p:spPr>
          <a:xfrm>
            <a:off x="601132" y="3013549"/>
            <a:ext cx="4614335" cy="2481317"/>
          </a:xfrm>
          <a:prstGeom prst="wedgeEllipseCallout">
            <a:avLst>
              <a:gd name="adj1" fmla="val 71343"/>
              <a:gd name="adj2" fmla="val -106463"/>
            </a:avLst>
          </a:prstGeom>
          <a:solidFill>
            <a:srgbClr val="FF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800" dirty="0" smtClean="0"/>
              <a:t>絵の特長を</a:t>
            </a:r>
            <a:endParaRPr kumimoji="1" lang="en-US" altLang="ja-JP" sz="3800" dirty="0" smtClean="0"/>
          </a:p>
          <a:p>
            <a:pPr algn="ctr"/>
            <a:r>
              <a:rPr kumimoji="1" lang="ja-JP" altLang="en-US" sz="3800" dirty="0" smtClean="0"/>
              <a:t>文字で</a:t>
            </a:r>
            <a:endParaRPr kumimoji="1" lang="en-US" altLang="ja-JP" sz="3800" dirty="0" smtClean="0"/>
          </a:p>
          <a:p>
            <a:pPr algn="ctr"/>
            <a:r>
              <a:rPr kumimoji="1" lang="ja-JP" altLang="en-US" sz="3800" dirty="0" smtClean="0"/>
              <a:t>説明します。</a:t>
            </a:r>
            <a:endParaRPr kumimoji="1" lang="ja-JP" altLang="en-US" sz="3800" dirty="0"/>
          </a:p>
        </p:txBody>
      </p:sp>
    </p:spTree>
    <p:extLst>
      <p:ext uri="{BB962C8B-B14F-4D97-AF65-F5344CB8AC3E}">
        <p14:creationId xmlns:p14="http://schemas.microsoft.com/office/powerpoint/2010/main" val="2211482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3400" y="254000"/>
            <a:ext cx="7772400" cy="440961"/>
          </a:xfrm>
        </p:spPr>
        <p:txBody>
          <a:bodyPr>
            <a:noAutofit/>
          </a:bodyPr>
          <a:lstStyle/>
          <a:p>
            <a:pPr algn="l"/>
            <a:r>
              <a:rPr lang="ja-JP" altLang="en-US" sz="2400" dirty="0">
                <a:latin typeface="ヒラギノ角ゴ Std W8"/>
                <a:ea typeface="ヒラギノ角ゴ Std W8"/>
                <a:cs typeface="ヒラギノ角ゴ Std W8"/>
              </a:rPr>
              <a:t>制作方法</a:t>
            </a:r>
            <a:r>
              <a:rPr lang="ja-JP" altLang="en-US" sz="2400" dirty="0" smtClean="0">
                <a:latin typeface="ヒラギノ角ゴ Std W8"/>
                <a:ea typeface="ヒラギノ角ゴ Std W8"/>
                <a:cs typeface="ヒラギノ角ゴ Std W8"/>
              </a:rPr>
              <a:t>（</a:t>
            </a:r>
            <a:r>
              <a:rPr lang="en-US" altLang="ja-JP" sz="2400" dirty="0" smtClean="0">
                <a:latin typeface="ヒラギノ角ゴ Std W8"/>
                <a:ea typeface="ヒラギノ角ゴ Std W8"/>
                <a:cs typeface="ヒラギノ角ゴ Std W8"/>
              </a:rPr>
              <a:t>1</a:t>
            </a:r>
            <a:r>
              <a:rPr lang="ja-JP" altLang="en-US" sz="2400" dirty="0" smtClean="0">
                <a:latin typeface="ヒラギノ角ゴ Std W8"/>
                <a:ea typeface="ヒラギノ角ゴ Std W8"/>
                <a:cs typeface="ヒラギノ角ゴ Std W8"/>
              </a:rPr>
              <a:t>）たとえば、こんなタネ。</a:t>
            </a:r>
            <a:endParaRPr kumimoji="1" lang="ja-JP" altLang="en-US" sz="24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2" y="764704"/>
            <a:ext cx="8246533" cy="5970999"/>
          </a:xfrm>
          <a:prstGeom prst="rect">
            <a:avLst/>
          </a:prstGeom>
        </p:spPr>
      </p:pic>
      <p:pic>
        <p:nvPicPr>
          <p:cNvPr id="4" name="図 3" descr="sample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83" y="1841499"/>
            <a:ext cx="2846149" cy="2683933"/>
          </a:xfrm>
          <a:prstGeom prst="rect">
            <a:avLst/>
          </a:prstGeom>
        </p:spPr>
      </p:pic>
      <p:pic>
        <p:nvPicPr>
          <p:cNvPr id="3" name="図 2" descr="sample0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0" y="1509501"/>
            <a:ext cx="2802467" cy="47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17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2" y="764704"/>
            <a:ext cx="8246533" cy="5970999"/>
          </a:xfrm>
          <a:prstGeom prst="rect">
            <a:avLst/>
          </a:prstGeom>
        </p:spPr>
      </p:pic>
      <p:pic>
        <p:nvPicPr>
          <p:cNvPr id="7" name="図 6" descr="sample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83" y="1841499"/>
            <a:ext cx="2846149" cy="2683933"/>
          </a:xfrm>
          <a:prstGeom prst="rect">
            <a:avLst/>
          </a:prstGeom>
        </p:spPr>
      </p:pic>
      <p:pic>
        <p:nvPicPr>
          <p:cNvPr id="8" name="図 7" descr="sample0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0" y="1509501"/>
            <a:ext cx="2802467" cy="47847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3400" y="254000"/>
            <a:ext cx="7772400" cy="440961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2400" dirty="0" smtClean="0">
                <a:latin typeface="ヒラギノ角ゴ Std W8"/>
                <a:ea typeface="ヒラギノ角ゴ Std W8"/>
                <a:cs typeface="ヒラギノ角ゴ Std W8"/>
              </a:rPr>
              <a:t>制作方法</a:t>
            </a:r>
            <a:r>
              <a:rPr lang="ja-JP" altLang="en-US" sz="2400" dirty="0" smtClean="0">
                <a:latin typeface="ヒラギノ角ゴ Std W8"/>
                <a:ea typeface="ヒラギノ角ゴ Std W8"/>
                <a:cs typeface="ヒラギノ角ゴ Std W8"/>
              </a:rPr>
              <a:t>（</a:t>
            </a:r>
            <a:r>
              <a:rPr lang="en-US" altLang="ja-JP" sz="2400" dirty="0" smtClean="0">
                <a:latin typeface="ヒラギノ角ゴ Std W8"/>
                <a:ea typeface="ヒラギノ角ゴ Std W8"/>
                <a:cs typeface="ヒラギノ角ゴ Std W8"/>
              </a:rPr>
              <a:t>3</a:t>
            </a:r>
            <a:r>
              <a:rPr lang="ja-JP" altLang="en-US" sz="2400" dirty="0" smtClean="0">
                <a:latin typeface="ヒラギノ角ゴ Std W8"/>
                <a:ea typeface="ヒラギノ角ゴ Std W8"/>
                <a:cs typeface="ヒラギノ角ゴ Std W8"/>
              </a:rPr>
              <a:t>）</a:t>
            </a:r>
            <a:endParaRPr kumimoji="1" lang="ja-JP" altLang="en-US" sz="2400" dirty="0">
              <a:latin typeface="ヒラギノ角ゴ Std W8"/>
              <a:ea typeface="ヒラギノ角ゴ Std W8"/>
              <a:cs typeface="ヒラギノ角ゴ Std W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4669" y="3741683"/>
            <a:ext cx="3530600" cy="2591383"/>
          </a:xfrm>
          <a:prstGeom prst="rect">
            <a:avLst/>
          </a:prstGeom>
        </p:spPr>
      </p:pic>
      <p:sp>
        <p:nvSpPr>
          <p:cNvPr id="14" name="円形吹き出し 13"/>
          <p:cNvSpPr/>
          <p:nvPr/>
        </p:nvSpPr>
        <p:spPr>
          <a:xfrm>
            <a:off x="702732" y="1193216"/>
            <a:ext cx="4682067" cy="2616783"/>
          </a:xfrm>
          <a:prstGeom prst="wedgeEllipseCallout">
            <a:avLst>
              <a:gd name="adj1" fmla="val 75305"/>
              <a:gd name="adj2" fmla="val 106958"/>
            </a:avLst>
          </a:prstGeom>
          <a:solidFill>
            <a:srgbClr val="FF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800" dirty="0" smtClean="0"/>
              <a:t>グループ内で</a:t>
            </a:r>
            <a:endParaRPr kumimoji="1" lang="en-US" altLang="ja-JP" sz="3800" dirty="0" smtClean="0"/>
          </a:p>
          <a:p>
            <a:pPr algn="ctr"/>
            <a:r>
              <a:rPr kumimoji="1" lang="ja-JP" altLang="en-US" sz="3800" dirty="0" smtClean="0"/>
              <a:t>絵の感想を</a:t>
            </a:r>
            <a:endParaRPr kumimoji="1" lang="en-US" altLang="ja-JP" sz="3800" dirty="0" smtClean="0"/>
          </a:p>
          <a:p>
            <a:pPr algn="ctr"/>
            <a:r>
              <a:rPr kumimoji="1" lang="ja-JP" altLang="en-US" sz="3800" dirty="0" smtClean="0"/>
              <a:t>書き合います。</a:t>
            </a:r>
            <a:endParaRPr kumimoji="1" lang="ja-JP" altLang="en-US" sz="3800" dirty="0"/>
          </a:p>
        </p:txBody>
      </p:sp>
    </p:spTree>
    <p:extLst>
      <p:ext uri="{BB962C8B-B14F-4D97-AF65-F5344CB8AC3E}">
        <p14:creationId xmlns:p14="http://schemas.microsoft.com/office/powerpoint/2010/main" val="3989500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3400" y="254000"/>
            <a:ext cx="7772400" cy="440961"/>
          </a:xfrm>
        </p:spPr>
        <p:txBody>
          <a:bodyPr>
            <a:noAutofit/>
          </a:bodyPr>
          <a:lstStyle/>
          <a:p>
            <a:pPr algn="l"/>
            <a:r>
              <a:rPr lang="ja-JP" altLang="en-US" sz="2400" dirty="0">
                <a:latin typeface="ヒラギノ角ゴ Std W8"/>
                <a:ea typeface="ヒラギノ角ゴ Std W8"/>
                <a:cs typeface="ヒラギノ角ゴ Std W8"/>
              </a:rPr>
              <a:t>制作方法</a:t>
            </a:r>
            <a:r>
              <a:rPr lang="ja-JP" altLang="en-US" sz="2400" dirty="0" smtClean="0">
                <a:latin typeface="ヒラギノ角ゴ Std W8"/>
                <a:ea typeface="ヒラギノ角ゴ Std W8"/>
                <a:cs typeface="ヒラギノ角ゴ Std W8"/>
              </a:rPr>
              <a:t>（</a:t>
            </a:r>
            <a:r>
              <a:rPr lang="en-US" altLang="ja-JP" sz="2400" dirty="0" smtClean="0">
                <a:latin typeface="ヒラギノ角ゴ Std W8"/>
                <a:ea typeface="ヒラギノ角ゴ Std W8"/>
                <a:cs typeface="ヒラギノ角ゴ Std W8"/>
              </a:rPr>
              <a:t>1</a:t>
            </a:r>
            <a:r>
              <a:rPr lang="ja-JP" altLang="en-US" sz="2400" dirty="0" smtClean="0">
                <a:latin typeface="ヒラギノ角ゴ Std W8"/>
                <a:ea typeface="ヒラギノ角ゴ Std W8"/>
                <a:cs typeface="ヒラギノ角ゴ Std W8"/>
              </a:rPr>
              <a:t>）たとえば、こんなタネ。</a:t>
            </a:r>
            <a:endParaRPr kumimoji="1" lang="ja-JP" altLang="en-US" sz="24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2" y="764704"/>
            <a:ext cx="8246533" cy="5970999"/>
          </a:xfrm>
          <a:prstGeom prst="rect">
            <a:avLst/>
          </a:prstGeom>
        </p:spPr>
      </p:pic>
      <p:pic>
        <p:nvPicPr>
          <p:cNvPr id="4" name="図 3" descr="sample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83" y="1841499"/>
            <a:ext cx="2846149" cy="2683933"/>
          </a:xfrm>
          <a:prstGeom prst="rect">
            <a:avLst/>
          </a:prstGeom>
        </p:spPr>
      </p:pic>
      <p:pic>
        <p:nvPicPr>
          <p:cNvPr id="3" name="図 2" descr="sample0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0" y="1509501"/>
            <a:ext cx="2802467" cy="478470"/>
          </a:xfrm>
          <a:prstGeom prst="rect">
            <a:avLst/>
          </a:prstGeom>
        </p:spPr>
      </p:pic>
      <p:pic>
        <p:nvPicPr>
          <p:cNvPr id="5" name="図 4" descr="sample0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203" y="4213225"/>
            <a:ext cx="2545997" cy="189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12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594316"/>
            <a:ext cx="7772400" cy="1344751"/>
          </a:xfrm>
        </p:spPr>
        <p:txBody>
          <a:bodyPr>
            <a:noAutofit/>
          </a:bodyPr>
          <a:lstStyle/>
          <a:p>
            <a:r>
              <a:rPr kumimoji="1" lang="ja-JP" altLang="en-US" sz="6600" dirty="0" smtClean="0"/>
              <a:t>質問タイム</a:t>
            </a:r>
            <a:endParaRPr kumimoji="1" lang="ja-JP" altLang="en-US" sz="6600" dirty="0"/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349520" y="6230405"/>
            <a:ext cx="8607088" cy="4476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図 4" descr="lookatm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786" y="2286200"/>
            <a:ext cx="5576482" cy="371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2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594316"/>
            <a:ext cx="7772400" cy="1344751"/>
          </a:xfrm>
        </p:spPr>
        <p:txBody>
          <a:bodyPr>
            <a:noAutofit/>
          </a:bodyPr>
          <a:lstStyle/>
          <a:p>
            <a:r>
              <a:rPr lang="ja-JP" altLang="en-US" sz="5400" dirty="0"/>
              <a:t>さあ、自分</a:t>
            </a:r>
            <a:r>
              <a:rPr lang="ja-JP" altLang="en-US" sz="5400" dirty="0" smtClean="0"/>
              <a:t>の</a:t>
            </a:r>
            <a:r>
              <a:rPr lang="ja-JP" altLang="en-US" sz="5400" dirty="0"/>
              <a:t>絵本</a:t>
            </a:r>
            <a:r>
              <a:rPr lang="ja-JP" altLang="en-US" sz="5400" dirty="0" smtClean="0"/>
              <a:t>を</a:t>
            </a:r>
            <a:r>
              <a:rPr lang="ja-JP" altLang="en-US" sz="5400" dirty="0"/>
              <a:t>作ろう</a:t>
            </a:r>
            <a:r>
              <a:rPr kumimoji="1" lang="ja-JP" altLang="en-US" sz="5400" dirty="0" smtClean="0"/>
              <a:t>。</a:t>
            </a:r>
            <a:endParaRPr kumimoji="1" lang="ja-JP" altLang="en-US" sz="5400" dirty="0"/>
          </a:p>
        </p:txBody>
      </p:sp>
      <p:sp>
        <p:nvSpPr>
          <p:cNvPr id="5" name="1 つの角を丸めた四角形 4"/>
          <p:cNvSpPr/>
          <p:nvPr/>
        </p:nvSpPr>
        <p:spPr>
          <a:xfrm>
            <a:off x="685800" y="2336801"/>
            <a:ext cx="3200400" cy="550333"/>
          </a:xfrm>
          <a:prstGeom prst="round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２つの大事な</a:t>
            </a:r>
            <a:r>
              <a:rPr lang="ja-JP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約束</a:t>
            </a:r>
            <a:endParaRPr lang="ja-JP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956733" y="3251200"/>
            <a:ext cx="7586134" cy="131233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 smtClean="0">
                <a:solidFill>
                  <a:schemeClr val="bg1"/>
                </a:solidFill>
              </a:rPr>
              <a:t>　</a:t>
            </a:r>
            <a:r>
              <a:rPr lang="ja-JP" altLang="en-US" sz="3600" dirty="0">
                <a:solidFill>
                  <a:schemeClr val="bg1"/>
                </a:solidFill>
              </a:rPr>
              <a:t>自分のこと</a:t>
            </a:r>
            <a:r>
              <a:rPr lang="ja-JP" altLang="en-US" sz="3600" dirty="0" smtClean="0">
                <a:solidFill>
                  <a:schemeClr val="bg1"/>
                </a:solidFill>
              </a:rPr>
              <a:t>を</a:t>
            </a:r>
            <a:endParaRPr lang="en-US" altLang="ja-JP" sz="3600" dirty="0" smtClean="0">
              <a:solidFill>
                <a:schemeClr val="bg1"/>
              </a:solidFill>
            </a:endParaRPr>
          </a:p>
          <a:p>
            <a:r>
              <a:rPr lang="ja-JP" altLang="en-US" sz="3600" dirty="0" smtClean="0">
                <a:solidFill>
                  <a:schemeClr val="bg1"/>
                </a:solidFill>
              </a:rPr>
              <a:t>　じっとみつめてみよう。</a:t>
            </a:r>
            <a:endParaRPr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956733" y="4919134"/>
            <a:ext cx="7586134" cy="131233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 smtClean="0">
                <a:solidFill>
                  <a:srgbClr val="FFFFFF"/>
                </a:solidFill>
              </a:rPr>
              <a:t>　じょうず</a:t>
            </a:r>
            <a:r>
              <a:rPr lang="ja-JP" altLang="en-US" sz="3600" dirty="0">
                <a:solidFill>
                  <a:srgbClr val="FFFFFF"/>
                </a:solidFill>
              </a:rPr>
              <a:t>でなくてもだいじょうぶ</a:t>
            </a:r>
            <a:r>
              <a:rPr lang="ja-JP" altLang="en-US" sz="3600" dirty="0" smtClean="0">
                <a:solidFill>
                  <a:srgbClr val="FFFFFF"/>
                </a:solidFill>
              </a:rPr>
              <a:t>。</a:t>
            </a:r>
            <a:endParaRPr lang="en-US" altLang="ja-JP" sz="3600" dirty="0" smtClean="0">
              <a:solidFill>
                <a:srgbClr val="FFFFFF"/>
              </a:solidFill>
            </a:endParaRPr>
          </a:p>
          <a:p>
            <a:r>
              <a:rPr lang="ja-JP" altLang="en-US" sz="3600" dirty="0" smtClean="0">
                <a:solidFill>
                  <a:srgbClr val="FFFFFF"/>
                </a:solidFill>
              </a:rPr>
              <a:t>　好きなようにかいてね。</a:t>
            </a:r>
            <a:endParaRPr lang="ja-JP" alt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44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49519" y="365716"/>
            <a:ext cx="8362629" cy="3071751"/>
          </a:xfrm>
        </p:spPr>
        <p:txBody>
          <a:bodyPr numCol="1">
            <a:noAutofit/>
          </a:bodyPr>
          <a:lstStyle/>
          <a:p>
            <a:pPr algn="l"/>
            <a:r>
              <a:rPr lang="ja-JP" altLang="en-US" sz="6400" smtClean="0"/>
              <a:t>もし</a:t>
            </a:r>
            <a:r>
              <a:rPr lang="ja-JP" altLang="en-US" sz="6400" dirty="0" smtClean="0"/>
              <a:t>、自分がタネだったら、どんなタネだと思いますか？</a:t>
            </a:r>
            <a:endParaRPr kumimoji="1" lang="ja-JP" altLang="en-US" sz="6400" dirty="0"/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349520" y="6230405"/>
            <a:ext cx="8607088" cy="4476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239454" y="6230405"/>
            <a:ext cx="8607088" cy="4476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絵のできた人は、文章で説明を！その後で、他の人の絵本に感想を書こう！</a:t>
            </a:r>
            <a:endParaRPr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" name="図形グループ 3"/>
          <p:cNvGrpSpPr/>
          <p:nvPr/>
        </p:nvGrpSpPr>
        <p:grpSpPr>
          <a:xfrm>
            <a:off x="239454" y="4001208"/>
            <a:ext cx="8176412" cy="1197326"/>
            <a:chOff x="239454" y="4001208"/>
            <a:chExt cx="8176412" cy="1197326"/>
          </a:xfrm>
        </p:grpSpPr>
        <p:sp>
          <p:nvSpPr>
            <p:cNvPr id="6" name="タイトル 1"/>
            <p:cNvSpPr txBox="1">
              <a:spLocks/>
            </p:cNvSpPr>
            <p:nvPr/>
          </p:nvSpPr>
          <p:spPr>
            <a:xfrm>
              <a:off x="1930400" y="4038600"/>
              <a:ext cx="6485466" cy="1159934"/>
            </a:xfrm>
            <a:prstGeom prst="rect">
              <a:avLst/>
            </a:prstGeom>
          </p:spPr>
          <p:txBody>
            <a:bodyPr vert="horz" lIns="91440" tIns="45720" rIns="91440" bIns="45720" numCol="1" rtlCol="0" anchor="b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 kumimoji="1">
                  <a:solidFill>
                    <a:schemeClr val="tx2"/>
                  </a:solidFill>
                </a:defRPr>
              </a:lvl2pPr>
              <a:lvl3pPr eaLnBrk="1" hangingPunct="1">
                <a:defRPr kumimoji="1">
                  <a:solidFill>
                    <a:schemeClr val="tx2"/>
                  </a:solidFill>
                </a:defRPr>
              </a:lvl3pPr>
              <a:lvl4pPr eaLnBrk="1" hangingPunct="1">
                <a:defRPr kumimoji="1">
                  <a:solidFill>
                    <a:schemeClr val="tx2"/>
                  </a:solidFill>
                </a:defRPr>
              </a:lvl4pPr>
              <a:lvl5pPr eaLnBrk="1" hangingPunct="1">
                <a:defRPr kumimoji="1">
                  <a:solidFill>
                    <a:schemeClr val="tx2"/>
                  </a:solidFill>
                </a:defRPr>
              </a:lvl5pPr>
              <a:lvl6pPr eaLnBrk="1" hangingPunct="1">
                <a:defRPr kumimoji="1">
                  <a:solidFill>
                    <a:schemeClr val="tx2"/>
                  </a:solidFill>
                </a:defRPr>
              </a:lvl6pPr>
              <a:lvl7pPr eaLnBrk="1" hangingPunct="1">
                <a:defRPr kumimoji="1">
                  <a:solidFill>
                    <a:schemeClr val="tx2"/>
                  </a:solidFill>
                </a:defRPr>
              </a:lvl7pPr>
              <a:lvl8pPr eaLnBrk="1" hangingPunct="1">
                <a:defRPr kumimoji="1">
                  <a:solidFill>
                    <a:schemeClr val="tx2"/>
                  </a:solidFill>
                </a:defRPr>
              </a:lvl8pPr>
              <a:lvl9pPr eaLnBrk="1" hangingPunct="1">
                <a:defRPr kumimoji="1">
                  <a:solidFill>
                    <a:schemeClr val="tx2"/>
                  </a:solidFill>
                </a:defRPr>
              </a:lvl9pPr>
            </a:lstStyle>
            <a:p>
              <a:pPr algn="l"/>
              <a:r>
                <a:rPr lang="ja-JP" altLang="en-US" sz="3100" dirty="0" smtClean="0">
                  <a:solidFill>
                    <a:srgbClr val="FFFF00"/>
                  </a:solidFill>
                </a:rPr>
                <a:t>カタチや色や大きさにはこだわらないで、自由にかいてみよう。</a:t>
              </a:r>
              <a:endParaRPr lang="en-US" altLang="ja-JP" sz="3100" dirty="0" smtClean="0">
                <a:solidFill>
                  <a:srgbClr val="FFFF00"/>
                </a:solidFill>
              </a:endParaRPr>
            </a:p>
          </p:txBody>
        </p:sp>
        <p:pic>
          <p:nvPicPr>
            <p:cNvPr id="3" name="図 2" descr="lookatme_red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54" y="4001208"/>
              <a:ext cx="1794933" cy="11973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982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49519" y="365717"/>
            <a:ext cx="8379613" cy="3047922"/>
          </a:xfrm>
        </p:spPr>
        <p:txBody>
          <a:bodyPr numCol="1">
            <a:noAutofit/>
          </a:bodyPr>
          <a:lstStyle/>
          <a:p>
            <a:pPr algn="l"/>
            <a:r>
              <a:rPr kumimoji="1" lang="ja-JP" altLang="en-US" sz="6400" dirty="0" smtClean="0"/>
              <a:t>あなたのタネから、</a:t>
            </a:r>
            <a:r>
              <a:rPr kumimoji="1" lang="en-US" altLang="ja-JP" sz="6400" dirty="0" smtClean="0"/>
              <a:t/>
            </a:r>
            <a:br>
              <a:rPr kumimoji="1" lang="en-US" altLang="ja-JP" sz="6400" dirty="0" smtClean="0"/>
            </a:br>
            <a:r>
              <a:rPr kumimoji="1" lang="ja-JP" altLang="en-US" sz="6400" dirty="0" smtClean="0"/>
              <a:t>どんな芽が出ると</a:t>
            </a:r>
            <a:r>
              <a:rPr kumimoji="1" lang="en-US" altLang="ja-JP" sz="6400" dirty="0" smtClean="0"/>
              <a:t/>
            </a:r>
            <a:br>
              <a:rPr kumimoji="1" lang="en-US" altLang="ja-JP" sz="6400" dirty="0" smtClean="0"/>
            </a:br>
            <a:r>
              <a:rPr kumimoji="1" lang="ja-JP" altLang="en-US" sz="6400" dirty="0" smtClean="0"/>
              <a:t>思いますか？</a:t>
            </a:r>
            <a:endParaRPr kumimoji="1" lang="ja-JP" altLang="en-US" sz="6400" dirty="0"/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349520" y="6230405"/>
            <a:ext cx="8607088" cy="4476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239454" y="6230405"/>
            <a:ext cx="8607088" cy="4476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絵のできた人は、文章で説明を！その後で、他の人の絵本に感想を書こう！</a:t>
            </a:r>
            <a:endParaRPr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" name="図形グループ 3"/>
          <p:cNvGrpSpPr/>
          <p:nvPr/>
        </p:nvGrpSpPr>
        <p:grpSpPr>
          <a:xfrm>
            <a:off x="239454" y="4001208"/>
            <a:ext cx="8489678" cy="1197326"/>
            <a:chOff x="239454" y="4001208"/>
            <a:chExt cx="8489678" cy="1197326"/>
          </a:xfrm>
        </p:grpSpPr>
        <p:sp>
          <p:nvSpPr>
            <p:cNvPr id="6" name="タイトル 1"/>
            <p:cNvSpPr txBox="1">
              <a:spLocks/>
            </p:cNvSpPr>
            <p:nvPr/>
          </p:nvSpPr>
          <p:spPr>
            <a:xfrm>
              <a:off x="1930400" y="4038600"/>
              <a:ext cx="6798732" cy="1159934"/>
            </a:xfrm>
            <a:prstGeom prst="rect">
              <a:avLst/>
            </a:prstGeom>
          </p:spPr>
          <p:txBody>
            <a:bodyPr vert="horz" lIns="91440" tIns="45720" rIns="91440" bIns="45720" numCol="1" rtlCol="0" anchor="b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 kumimoji="1">
                  <a:solidFill>
                    <a:schemeClr val="tx2"/>
                  </a:solidFill>
                </a:defRPr>
              </a:lvl2pPr>
              <a:lvl3pPr eaLnBrk="1" hangingPunct="1">
                <a:defRPr kumimoji="1">
                  <a:solidFill>
                    <a:schemeClr val="tx2"/>
                  </a:solidFill>
                </a:defRPr>
              </a:lvl3pPr>
              <a:lvl4pPr eaLnBrk="1" hangingPunct="1">
                <a:defRPr kumimoji="1">
                  <a:solidFill>
                    <a:schemeClr val="tx2"/>
                  </a:solidFill>
                </a:defRPr>
              </a:lvl4pPr>
              <a:lvl5pPr eaLnBrk="1" hangingPunct="1">
                <a:defRPr kumimoji="1">
                  <a:solidFill>
                    <a:schemeClr val="tx2"/>
                  </a:solidFill>
                </a:defRPr>
              </a:lvl5pPr>
              <a:lvl6pPr eaLnBrk="1" hangingPunct="1">
                <a:defRPr kumimoji="1">
                  <a:solidFill>
                    <a:schemeClr val="tx2"/>
                  </a:solidFill>
                </a:defRPr>
              </a:lvl6pPr>
              <a:lvl7pPr eaLnBrk="1" hangingPunct="1">
                <a:defRPr kumimoji="1">
                  <a:solidFill>
                    <a:schemeClr val="tx2"/>
                  </a:solidFill>
                </a:defRPr>
              </a:lvl7pPr>
              <a:lvl8pPr eaLnBrk="1" hangingPunct="1">
                <a:defRPr kumimoji="1">
                  <a:solidFill>
                    <a:schemeClr val="tx2"/>
                  </a:solidFill>
                </a:defRPr>
              </a:lvl8pPr>
              <a:lvl9pPr eaLnBrk="1" hangingPunct="1">
                <a:defRPr kumimoji="1">
                  <a:solidFill>
                    <a:schemeClr val="tx2"/>
                  </a:solidFill>
                </a:defRPr>
              </a:lvl9pPr>
            </a:lstStyle>
            <a:p>
              <a:pPr algn="l"/>
              <a:r>
                <a:rPr lang="ja-JP" altLang="en-US" sz="3100" dirty="0" smtClean="0">
                  <a:solidFill>
                    <a:srgbClr val="FFFF00"/>
                  </a:solidFill>
                </a:rPr>
                <a:t>芽のカタチや色や大きさはこだわらないで、自由にかいてみよう。</a:t>
              </a:r>
              <a:endParaRPr lang="ja-JP" altLang="en-US" sz="3100" dirty="0">
                <a:solidFill>
                  <a:srgbClr val="FFFF00"/>
                </a:solidFill>
              </a:endParaRPr>
            </a:p>
          </p:txBody>
        </p:sp>
        <p:pic>
          <p:nvPicPr>
            <p:cNvPr id="3" name="図 2" descr="lookatme_red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54" y="4001208"/>
              <a:ext cx="1794933" cy="11973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9243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49519" y="365716"/>
            <a:ext cx="8379613" cy="3071751"/>
          </a:xfrm>
        </p:spPr>
        <p:txBody>
          <a:bodyPr numCol="1">
            <a:noAutofit/>
          </a:bodyPr>
          <a:lstStyle/>
          <a:p>
            <a:pPr algn="l"/>
            <a:r>
              <a:rPr kumimoji="1" lang="ja-JP" altLang="en-US" sz="6400" dirty="0" smtClean="0"/>
              <a:t>あなたが成長するために、なくてはならない栄養はなんですか？</a:t>
            </a:r>
            <a:endParaRPr kumimoji="1" lang="ja-JP" altLang="en-US" sz="6400" dirty="0"/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349520" y="6230405"/>
            <a:ext cx="8607088" cy="4476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239454" y="6230405"/>
            <a:ext cx="8607088" cy="4476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絵のできた人は、文章で説明を！その後で、他の人の絵本に感想を書こう！</a:t>
            </a:r>
            <a:endParaRPr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" name="図形グループ 3"/>
          <p:cNvGrpSpPr/>
          <p:nvPr/>
        </p:nvGrpSpPr>
        <p:grpSpPr>
          <a:xfrm>
            <a:off x="239454" y="4001208"/>
            <a:ext cx="8717154" cy="1197326"/>
            <a:chOff x="239454" y="4001208"/>
            <a:chExt cx="8717154" cy="1197326"/>
          </a:xfrm>
        </p:grpSpPr>
        <p:sp>
          <p:nvSpPr>
            <p:cNvPr id="6" name="タイトル 1"/>
            <p:cNvSpPr txBox="1">
              <a:spLocks/>
            </p:cNvSpPr>
            <p:nvPr/>
          </p:nvSpPr>
          <p:spPr>
            <a:xfrm>
              <a:off x="1930400" y="4038600"/>
              <a:ext cx="7026208" cy="1159934"/>
            </a:xfrm>
            <a:prstGeom prst="rect">
              <a:avLst/>
            </a:prstGeom>
          </p:spPr>
          <p:txBody>
            <a:bodyPr vert="horz" lIns="91440" tIns="45720" rIns="91440" bIns="45720" numCol="1" rtlCol="0" anchor="b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 kumimoji="1">
                  <a:solidFill>
                    <a:schemeClr val="tx2"/>
                  </a:solidFill>
                </a:defRPr>
              </a:lvl2pPr>
              <a:lvl3pPr eaLnBrk="1" hangingPunct="1">
                <a:defRPr kumimoji="1">
                  <a:solidFill>
                    <a:schemeClr val="tx2"/>
                  </a:solidFill>
                </a:defRPr>
              </a:lvl3pPr>
              <a:lvl4pPr eaLnBrk="1" hangingPunct="1">
                <a:defRPr kumimoji="1">
                  <a:solidFill>
                    <a:schemeClr val="tx2"/>
                  </a:solidFill>
                </a:defRPr>
              </a:lvl4pPr>
              <a:lvl5pPr eaLnBrk="1" hangingPunct="1">
                <a:defRPr kumimoji="1">
                  <a:solidFill>
                    <a:schemeClr val="tx2"/>
                  </a:solidFill>
                </a:defRPr>
              </a:lvl5pPr>
              <a:lvl6pPr eaLnBrk="1" hangingPunct="1">
                <a:defRPr kumimoji="1">
                  <a:solidFill>
                    <a:schemeClr val="tx2"/>
                  </a:solidFill>
                </a:defRPr>
              </a:lvl6pPr>
              <a:lvl7pPr eaLnBrk="1" hangingPunct="1">
                <a:defRPr kumimoji="1">
                  <a:solidFill>
                    <a:schemeClr val="tx2"/>
                  </a:solidFill>
                </a:defRPr>
              </a:lvl7pPr>
              <a:lvl8pPr eaLnBrk="1" hangingPunct="1">
                <a:defRPr kumimoji="1">
                  <a:solidFill>
                    <a:schemeClr val="tx2"/>
                  </a:solidFill>
                </a:defRPr>
              </a:lvl8pPr>
              <a:lvl9pPr eaLnBrk="1" hangingPunct="1">
                <a:defRPr kumimoji="1">
                  <a:solidFill>
                    <a:schemeClr val="tx2"/>
                  </a:solidFill>
                </a:defRPr>
              </a:lvl9pPr>
            </a:lstStyle>
            <a:p>
              <a:pPr algn="l"/>
              <a:r>
                <a:rPr lang="ja-JP" altLang="en-US" sz="3100" dirty="0" smtClean="0">
                  <a:solidFill>
                    <a:srgbClr val="FFFF00"/>
                  </a:solidFill>
                </a:rPr>
                <a:t>これがあれば、がんばれると思うものを</a:t>
              </a:r>
              <a:endParaRPr lang="en-US" altLang="ja-JP" sz="3100" dirty="0" smtClean="0">
                <a:solidFill>
                  <a:srgbClr val="FFFF00"/>
                </a:solidFill>
              </a:endParaRPr>
            </a:p>
            <a:p>
              <a:pPr algn="l"/>
              <a:r>
                <a:rPr lang="ja-JP" altLang="en-US" sz="3100" dirty="0" smtClean="0">
                  <a:solidFill>
                    <a:srgbClr val="FFFF00"/>
                  </a:solidFill>
                </a:rPr>
                <a:t>自由にかいてみよう。</a:t>
              </a:r>
              <a:endParaRPr lang="en-US" altLang="ja-JP" sz="3100" dirty="0" smtClean="0">
                <a:solidFill>
                  <a:srgbClr val="FFFF00"/>
                </a:solidFill>
              </a:endParaRPr>
            </a:p>
          </p:txBody>
        </p:sp>
        <p:pic>
          <p:nvPicPr>
            <p:cNvPr id="3" name="図 2" descr="lookatme_red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54" y="4001208"/>
              <a:ext cx="1794933" cy="11973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2026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49520" y="365716"/>
            <a:ext cx="8607088" cy="3071751"/>
          </a:xfrm>
        </p:spPr>
        <p:txBody>
          <a:bodyPr numCol="1">
            <a:noAutofit/>
          </a:bodyPr>
          <a:lstStyle/>
          <a:p>
            <a:pPr algn="l"/>
            <a:r>
              <a:rPr lang="ja-JP" altLang="en-US" sz="6400" dirty="0" smtClean="0"/>
              <a:t>あなたはたくさんの栄養をもらいました。どんな花を咲かせたいですか？</a:t>
            </a:r>
            <a:endParaRPr kumimoji="1" lang="ja-JP" altLang="en-US" sz="6400" dirty="0"/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349520" y="6230405"/>
            <a:ext cx="8607088" cy="4476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239454" y="6230405"/>
            <a:ext cx="8607088" cy="4476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絵のできた人は、文章で説明を！その後で、他の人の絵本に感想を書こう！</a:t>
            </a:r>
            <a:endParaRPr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" name="図形グループ 3"/>
          <p:cNvGrpSpPr/>
          <p:nvPr/>
        </p:nvGrpSpPr>
        <p:grpSpPr>
          <a:xfrm>
            <a:off x="239454" y="4001208"/>
            <a:ext cx="8176412" cy="1197326"/>
            <a:chOff x="239454" y="4001208"/>
            <a:chExt cx="8176412" cy="1197326"/>
          </a:xfrm>
        </p:grpSpPr>
        <p:sp>
          <p:nvSpPr>
            <p:cNvPr id="6" name="タイトル 1"/>
            <p:cNvSpPr txBox="1">
              <a:spLocks/>
            </p:cNvSpPr>
            <p:nvPr/>
          </p:nvSpPr>
          <p:spPr>
            <a:xfrm>
              <a:off x="1930400" y="4038600"/>
              <a:ext cx="6485466" cy="1159934"/>
            </a:xfrm>
            <a:prstGeom prst="rect">
              <a:avLst/>
            </a:prstGeom>
          </p:spPr>
          <p:txBody>
            <a:bodyPr vert="horz" lIns="91440" tIns="45720" rIns="91440" bIns="45720" numCol="1" rtlCol="0" anchor="b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 kumimoji="1">
                  <a:solidFill>
                    <a:schemeClr val="tx2"/>
                  </a:solidFill>
                </a:defRPr>
              </a:lvl2pPr>
              <a:lvl3pPr eaLnBrk="1" hangingPunct="1">
                <a:defRPr kumimoji="1">
                  <a:solidFill>
                    <a:schemeClr val="tx2"/>
                  </a:solidFill>
                </a:defRPr>
              </a:lvl3pPr>
              <a:lvl4pPr eaLnBrk="1" hangingPunct="1">
                <a:defRPr kumimoji="1">
                  <a:solidFill>
                    <a:schemeClr val="tx2"/>
                  </a:solidFill>
                </a:defRPr>
              </a:lvl4pPr>
              <a:lvl5pPr eaLnBrk="1" hangingPunct="1">
                <a:defRPr kumimoji="1">
                  <a:solidFill>
                    <a:schemeClr val="tx2"/>
                  </a:solidFill>
                </a:defRPr>
              </a:lvl5pPr>
              <a:lvl6pPr eaLnBrk="1" hangingPunct="1">
                <a:defRPr kumimoji="1">
                  <a:solidFill>
                    <a:schemeClr val="tx2"/>
                  </a:solidFill>
                </a:defRPr>
              </a:lvl6pPr>
              <a:lvl7pPr eaLnBrk="1" hangingPunct="1">
                <a:defRPr kumimoji="1">
                  <a:solidFill>
                    <a:schemeClr val="tx2"/>
                  </a:solidFill>
                </a:defRPr>
              </a:lvl7pPr>
              <a:lvl8pPr eaLnBrk="1" hangingPunct="1">
                <a:defRPr kumimoji="1">
                  <a:solidFill>
                    <a:schemeClr val="tx2"/>
                  </a:solidFill>
                </a:defRPr>
              </a:lvl8pPr>
              <a:lvl9pPr eaLnBrk="1" hangingPunct="1">
                <a:defRPr kumimoji="1">
                  <a:solidFill>
                    <a:schemeClr val="tx2"/>
                  </a:solidFill>
                </a:defRPr>
              </a:lvl9pPr>
            </a:lstStyle>
            <a:p>
              <a:pPr algn="l"/>
              <a:r>
                <a:rPr lang="ja-JP" altLang="en-US" sz="3100" dirty="0" smtClean="0">
                  <a:solidFill>
                    <a:srgbClr val="FFFF00"/>
                  </a:solidFill>
                </a:rPr>
                <a:t>花の色やカタチにはこだわらないで</a:t>
              </a:r>
              <a:endParaRPr lang="en-US" altLang="ja-JP" sz="3100" dirty="0" smtClean="0">
                <a:solidFill>
                  <a:srgbClr val="FFFF00"/>
                </a:solidFill>
              </a:endParaRPr>
            </a:p>
            <a:p>
              <a:pPr algn="l"/>
              <a:r>
                <a:rPr lang="ja-JP" altLang="en-US" sz="3100" dirty="0" smtClean="0">
                  <a:solidFill>
                    <a:srgbClr val="FFFF00"/>
                  </a:solidFill>
                </a:rPr>
                <a:t>自由にかいてみよう。</a:t>
              </a:r>
              <a:endParaRPr lang="en-US" altLang="ja-JP" sz="3100" dirty="0" smtClean="0">
                <a:solidFill>
                  <a:srgbClr val="FFFF00"/>
                </a:solidFill>
              </a:endParaRPr>
            </a:p>
          </p:txBody>
        </p:sp>
        <p:pic>
          <p:nvPicPr>
            <p:cNvPr id="3" name="図 2" descr="lookatme_red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54" y="4001208"/>
              <a:ext cx="1794933" cy="11973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2061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557008"/>
            <a:ext cx="7772400" cy="1066187"/>
          </a:xfrm>
        </p:spPr>
        <p:txBody>
          <a:bodyPr>
            <a:noAutofit/>
          </a:bodyPr>
          <a:lstStyle/>
          <a:p>
            <a:r>
              <a:rPr kumimoji="1" lang="ja-JP" altLang="en-US" sz="6000" dirty="0" smtClean="0"/>
              <a:t>こんにちは</a:t>
            </a:r>
            <a:r>
              <a:rPr kumimoji="1" lang="en-US" altLang="ja-JP" sz="6000" dirty="0" smtClean="0"/>
              <a:t>!!</a:t>
            </a:r>
            <a:endParaRPr kumimoji="1" lang="ja-JP" altLang="en-US" sz="6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1623195"/>
            <a:ext cx="6400800" cy="717340"/>
          </a:xfrm>
        </p:spPr>
        <p:txBody>
          <a:bodyPr>
            <a:noAutofit/>
          </a:bodyPr>
          <a:lstStyle/>
          <a:p>
            <a:r>
              <a:rPr kumimoji="1" lang="ja-JP" altLang="en-US" sz="3200" dirty="0" smtClean="0"/>
              <a:t>江角実恵（えすみ</a:t>
            </a:r>
            <a:r>
              <a:rPr kumimoji="1" lang="en-US" altLang="ja-JP" sz="3200" dirty="0" smtClean="0"/>
              <a:t> </a:t>
            </a:r>
            <a:r>
              <a:rPr kumimoji="1" lang="ja-JP" altLang="en-US" sz="3200" dirty="0" smtClean="0"/>
              <a:t>みえ）といいます。</a:t>
            </a:r>
            <a:endParaRPr kumimoji="1" lang="ja-JP" altLang="en-US" sz="3200" dirty="0"/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349520" y="6230405"/>
            <a:ext cx="8607088" cy="4476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横浜からきました！ハワイが大好きです。</a:t>
            </a:r>
            <a:endParaRPr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図 4" descr="mi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41" y="2250749"/>
            <a:ext cx="4535920" cy="442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69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49519" y="365716"/>
            <a:ext cx="8379613" cy="3071751"/>
          </a:xfrm>
        </p:spPr>
        <p:txBody>
          <a:bodyPr numCol="1">
            <a:noAutofit/>
          </a:bodyPr>
          <a:lstStyle/>
          <a:p>
            <a:pPr algn="l"/>
            <a:r>
              <a:rPr lang="ja-JP" altLang="en-US" sz="6400" dirty="0" smtClean="0"/>
              <a:t>花は新しい</a:t>
            </a:r>
            <a:r>
              <a:rPr kumimoji="1" lang="ja-JP" altLang="en-US" sz="6400" dirty="0" smtClean="0"/>
              <a:t>タネ</a:t>
            </a:r>
            <a:r>
              <a:rPr lang="ja-JP" altLang="en-US" sz="6400" dirty="0" smtClean="0"/>
              <a:t>を作ります。あなたはどんなタネを作りたいですか？</a:t>
            </a:r>
            <a:endParaRPr kumimoji="1" lang="ja-JP" altLang="en-US" sz="6400" dirty="0"/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349520" y="6230405"/>
            <a:ext cx="8607088" cy="4476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239454" y="6230405"/>
            <a:ext cx="8607088" cy="4476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絵のできた人は、文章で説明を！その後で、他の人の絵本に感想を書こう！</a:t>
            </a:r>
            <a:endParaRPr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" name="図形グループ 3"/>
          <p:cNvGrpSpPr/>
          <p:nvPr/>
        </p:nvGrpSpPr>
        <p:grpSpPr>
          <a:xfrm>
            <a:off x="239454" y="4001208"/>
            <a:ext cx="8176412" cy="1197326"/>
            <a:chOff x="239454" y="4001208"/>
            <a:chExt cx="8176412" cy="1197326"/>
          </a:xfrm>
        </p:grpSpPr>
        <p:sp>
          <p:nvSpPr>
            <p:cNvPr id="6" name="タイトル 1"/>
            <p:cNvSpPr txBox="1">
              <a:spLocks/>
            </p:cNvSpPr>
            <p:nvPr/>
          </p:nvSpPr>
          <p:spPr>
            <a:xfrm>
              <a:off x="1930400" y="4038600"/>
              <a:ext cx="6485466" cy="1159934"/>
            </a:xfrm>
            <a:prstGeom prst="rect">
              <a:avLst/>
            </a:prstGeom>
          </p:spPr>
          <p:txBody>
            <a:bodyPr vert="horz" lIns="91440" tIns="45720" rIns="91440" bIns="45720" numCol="1" rtlCol="0" anchor="b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 kumimoji="1">
                  <a:solidFill>
                    <a:schemeClr val="tx2"/>
                  </a:solidFill>
                </a:defRPr>
              </a:lvl2pPr>
              <a:lvl3pPr eaLnBrk="1" hangingPunct="1">
                <a:defRPr kumimoji="1">
                  <a:solidFill>
                    <a:schemeClr val="tx2"/>
                  </a:solidFill>
                </a:defRPr>
              </a:lvl3pPr>
              <a:lvl4pPr eaLnBrk="1" hangingPunct="1">
                <a:defRPr kumimoji="1">
                  <a:solidFill>
                    <a:schemeClr val="tx2"/>
                  </a:solidFill>
                </a:defRPr>
              </a:lvl4pPr>
              <a:lvl5pPr eaLnBrk="1" hangingPunct="1">
                <a:defRPr kumimoji="1">
                  <a:solidFill>
                    <a:schemeClr val="tx2"/>
                  </a:solidFill>
                </a:defRPr>
              </a:lvl5pPr>
              <a:lvl6pPr eaLnBrk="1" hangingPunct="1">
                <a:defRPr kumimoji="1">
                  <a:solidFill>
                    <a:schemeClr val="tx2"/>
                  </a:solidFill>
                </a:defRPr>
              </a:lvl6pPr>
              <a:lvl7pPr eaLnBrk="1" hangingPunct="1">
                <a:defRPr kumimoji="1">
                  <a:solidFill>
                    <a:schemeClr val="tx2"/>
                  </a:solidFill>
                </a:defRPr>
              </a:lvl7pPr>
              <a:lvl8pPr eaLnBrk="1" hangingPunct="1">
                <a:defRPr kumimoji="1">
                  <a:solidFill>
                    <a:schemeClr val="tx2"/>
                  </a:solidFill>
                </a:defRPr>
              </a:lvl8pPr>
              <a:lvl9pPr eaLnBrk="1" hangingPunct="1">
                <a:defRPr kumimoji="1">
                  <a:solidFill>
                    <a:schemeClr val="tx2"/>
                  </a:solidFill>
                </a:defRPr>
              </a:lvl9pPr>
            </a:lstStyle>
            <a:p>
              <a:pPr algn="l"/>
              <a:r>
                <a:rPr lang="ja-JP" altLang="en-US" sz="3100" dirty="0" smtClean="0">
                  <a:solidFill>
                    <a:srgbClr val="FFFF00"/>
                  </a:solidFill>
                </a:rPr>
                <a:t>新しいタネも色やカタチにはこだわらないで自由にかいてみよう。</a:t>
              </a:r>
              <a:endParaRPr lang="en-US" altLang="ja-JP" sz="3100" dirty="0">
                <a:solidFill>
                  <a:srgbClr val="FFFF00"/>
                </a:solidFill>
              </a:endParaRPr>
            </a:p>
          </p:txBody>
        </p:sp>
        <p:pic>
          <p:nvPicPr>
            <p:cNvPr id="3" name="図 2" descr="lookatme_red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54" y="4001208"/>
              <a:ext cx="1794933" cy="11973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2756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1" y="740281"/>
            <a:ext cx="8246533" cy="5940032"/>
          </a:xfrm>
          <a:prstGeom prst="rect">
            <a:avLst/>
          </a:prstGeom>
        </p:spPr>
      </p:pic>
      <p:sp>
        <p:nvSpPr>
          <p:cNvPr id="13" name="タイトル 1"/>
          <p:cNvSpPr>
            <a:spLocks noGrp="1"/>
          </p:cNvSpPr>
          <p:nvPr>
            <p:ph type="ctrTitle"/>
          </p:nvPr>
        </p:nvSpPr>
        <p:spPr>
          <a:xfrm>
            <a:off x="533400" y="254000"/>
            <a:ext cx="7772400" cy="440961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2400" dirty="0" smtClean="0"/>
              <a:t>最後のページを書いていきましょう。</a:t>
            </a:r>
            <a:endParaRPr kumimoji="1" lang="ja-JP" altLang="en-US" sz="24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07" y="821694"/>
            <a:ext cx="3133161" cy="2162501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28" y="2344709"/>
            <a:ext cx="3530600" cy="3514248"/>
          </a:xfrm>
          <a:prstGeom prst="rect">
            <a:avLst/>
          </a:prstGeom>
        </p:spPr>
      </p:pic>
      <p:sp>
        <p:nvSpPr>
          <p:cNvPr id="18" name="円形吹き出し 17"/>
          <p:cNvSpPr/>
          <p:nvPr/>
        </p:nvSpPr>
        <p:spPr>
          <a:xfrm>
            <a:off x="4241996" y="528609"/>
            <a:ext cx="4273536" cy="2344572"/>
          </a:xfrm>
          <a:prstGeom prst="wedgeEllipseCallout">
            <a:avLst>
              <a:gd name="adj1" fmla="val -73680"/>
              <a:gd name="adj2" fmla="val 74456"/>
            </a:avLst>
          </a:prstGeom>
          <a:solidFill>
            <a:srgbClr val="FF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800" dirty="0" smtClean="0"/>
              <a:t>自由にやってみましょう。</a:t>
            </a:r>
            <a:endParaRPr kumimoji="1" lang="ja-JP" altLang="en-US" sz="3800" dirty="0"/>
          </a:p>
        </p:txBody>
      </p:sp>
    </p:spTree>
    <p:extLst>
      <p:ext uri="{BB962C8B-B14F-4D97-AF65-F5344CB8AC3E}">
        <p14:creationId xmlns:p14="http://schemas.microsoft.com/office/powerpoint/2010/main" val="2182616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594316"/>
            <a:ext cx="7772400" cy="1344751"/>
          </a:xfrm>
        </p:spPr>
        <p:txBody>
          <a:bodyPr>
            <a:noAutofit/>
          </a:bodyPr>
          <a:lstStyle/>
          <a:p>
            <a:r>
              <a:rPr kumimoji="1" lang="ja-JP" altLang="en-US" sz="6600" dirty="0" smtClean="0"/>
              <a:t>発表タイム</a:t>
            </a:r>
            <a:endParaRPr kumimoji="1" lang="ja-JP" altLang="en-US" sz="6600" dirty="0"/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349520" y="6230405"/>
            <a:ext cx="8607088" cy="4476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図 4" descr="lookatm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786" y="2286200"/>
            <a:ext cx="5576482" cy="371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75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594316"/>
            <a:ext cx="7772400" cy="1344751"/>
          </a:xfrm>
        </p:spPr>
        <p:txBody>
          <a:bodyPr>
            <a:noAutofit/>
          </a:bodyPr>
          <a:lstStyle/>
          <a:p>
            <a:r>
              <a:rPr kumimoji="1" lang="ja-JP" altLang="en-US" sz="4800" dirty="0" smtClean="0"/>
              <a:t>世界でたった１冊の</a:t>
            </a:r>
            <a:r>
              <a:rPr kumimoji="1" lang="en-US" altLang="ja-JP" sz="4800" dirty="0" smtClean="0"/>
              <a:t/>
            </a:r>
            <a:br>
              <a:rPr kumimoji="1" lang="en-US" altLang="ja-JP" sz="4800" dirty="0" smtClean="0"/>
            </a:br>
            <a:r>
              <a:rPr lang="ja-JP" altLang="en-US" sz="4800" dirty="0" smtClean="0"/>
              <a:t>あなたの絵本が完成しました</a:t>
            </a:r>
            <a:r>
              <a:rPr kumimoji="1" lang="ja-JP" altLang="en-US" sz="4800" dirty="0" smtClean="0"/>
              <a:t>。</a:t>
            </a:r>
            <a:endParaRPr kumimoji="1" lang="ja-JP" altLang="en-US" sz="4800" dirty="0"/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349520" y="6230405"/>
            <a:ext cx="8607088" cy="4476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図 7" descr="lookatme_ur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930" y="2125334"/>
            <a:ext cx="5432104" cy="3623533"/>
          </a:xfrm>
          <a:prstGeom prst="rect">
            <a:avLst/>
          </a:prstGeom>
        </p:spPr>
      </p:pic>
      <p:sp>
        <p:nvSpPr>
          <p:cNvPr id="11" name="サブタイトル 2"/>
          <p:cNvSpPr txBox="1">
            <a:spLocks/>
          </p:cNvSpPr>
          <p:nvPr/>
        </p:nvSpPr>
        <p:spPr>
          <a:xfrm>
            <a:off x="239454" y="5833533"/>
            <a:ext cx="8607088" cy="844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自分作者の絵本は、自分のたからものになります。</a:t>
            </a:r>
            <a:endParaRPr lang="en-US" altLang="ja-JP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これからずっと、大切にしてあげてくださいね。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今日はありがとうございました。</a:t>
            </a:r>
          </a:p>
        </p:txBody>
      </p:sp>
    </p:spTree>
    <p:extLst>
      <p:ext uri="{BB962C8B-B14F-4D97-AF65-F5344CB8AC3E}">
        <p14:creationId xmlns:p14="http://schemas.microsoft.com/office/powerpoint/2010/main" val="3574540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359717" y="330157"/>
            <a:ext cx="3702208" cy="75311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5400" dirty="0" smtClean="0"/>
              <a:t>絵本制作</a:t>
            </a:r>
            <a:endParaRPr lang="ja-JP" altLang="en-US" sz="5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696" y="432881"/>
            <a:ext cx="4478061" cy="622489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36059" y="1970435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000" dirty="0">
                <a:latin typeface="小塚ゴシック Pr6N H"/>
                <a:ea typeface="小塚ゴシック Pr6N H"/>
                <a:cs typeface="小塚ゴシック Pr6N H"/>
              </a:rPr>
              <a:t>自分が作者になる</a:t>
            </a:r>
            <a:endParaRPr lang="en-US" altLang="ja-JP" sz="3000" dirty="0">
              <a:latin typeface="小塚ゴシック Pr6N H"/>
              <a:ea typeface="小塚ゴシック Pr6N H"/>
              <a:cs typeface="小塚ゴシック Pr6N H"/>
            </a:endParaRPr>
          </a:p>
          <a:p>
            <a:r>
              <a:rPr lang="ja-JP" altLang="en-US" sz="3000" dirty="0">
                <a:latin typeface="小塚ゴシック Pr6N H"/>
                <a:ea typeface="小塚ゴシック Pr6N H"/>
                <a:cs typeface="小塚ゴシック Pr6N H"/>
              </a:rPr>
              <a:t>絵本を作ります</a:t>
            </a:r>
            <a:r>
              <a:rPr lang="ja-JP" altLang="en-US" sz="3000" dirty="0" smtClean="0">
                <a:latin typeface="小塚ゴシック Pr6N H"/>
                <a:ea typeface="小塚ゴシック Pr6N H"/>
                <a:cs typeface="小塚ゴシック Pr6N H"/>
              </a:rPr>
              <a:t>。</a:t>
            </a:r>
            <a:endParaRPr lang="ja-JP" altLang="en-US" sz="3000" dirty="0">
              <a:latin typeface="小塚ゴシック Pr6N H"/>
              <a:ea typeface="小塚ゴシック Pr6N H"/>
              <a:cs typeface="小塚ゴシック Pr6N H"/>
            </a:endParaRPr>
          </a:p>
        </p:txBody>
      </p:sp>
      <p:sp>
        <p:nvSpPr>
          <p:cNvPr id="8" name="円形吹き出し 7"/>
          <p:cNvSpPr/>
          <p:nvPr/>
        </p:nvSpPr>
        <p:spPr>
          <a:xfrm>
            <a:off x="247664" y="3501957"/>
            <a:ext cx="4449229" cy="2409347"/>
          </a:xfrm>
          <a:prstGeom prst="wedgeEllipseCallout">
            <a:avLst>
              <a:gd name="adj1" fmla="val 65335"/>
              <a:gd name="adj2" fmla="val 42999"/>
            </a:avLst>
          </a:prstGeom>
          <a:solidFill>
            <a:srgbClr val="FF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名前を</a:t>
            </a:r>
            <a:endParaRPr kumimoji="1" lang="en-US" altLang="ja-JP" sz="4000" dirty="0" smtClean="0"/>
          </a:p>
          <a:p>
            <a:pPr algn="ctr"/>
            <a:r>
              <a:rPr kumimoji="1" lang="ja-JP" altLang="en-US" sz="4000" dirty="0" smtClean="0"/>
              <a:t>書きましょう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22080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924516"/>
            <a:ext cx="7772400" cy="1344751"/>
          </a:xfrm>
        </p:spPr>
        <p:txBody>
          <a:bodyPr>
            <a:noAutofit/>
          </a:bodyPr>
          <a:lstStyle/>
          <a:p>
            <a:r>
              <a:rPr kumimoji="1" lang="ja-JP" altLang="en-US" sz="7200" dirty="0" smtClean="0"/>
              <a:t>ウォーミングアップ</a:t>
            </a:r>
            <a:endParaRPr kumimoji="1" lang="ja-JP" altLang="en-US" sz="72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955" y="2688631"/>
            <a:ext cx="3215737" cy="3740042"/>
          </a:xfrm>
          <a:prstGeom prst="rect">
            <a:avLst/>
          </a:prstGeom>
        </p:spPr>
      </p:pic>
      <p:sp>
        <p:nvSpPr>
          <p:cNvPr id="11" name="円/楕円 10"/>
          <p:cNvSpPr/>
          <p:nvPr/>
        </p:nvSpPr>
        <p:spPr>
          <a:xfrm>
            <a:off x="4419600" y="4436533"/>
            <a:ext cx="4301067" cy="143755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 smtClean="0"/>
              <a:t>リラックス</a:t>
            </a:r>
            <a:endParaRPr kumimoji="1" lang="ja-JP" altLang="en-US" sz="5400" dirty="0"/>
          </a:p>
        </p:txBody>
      </p:sp>
      <p:sp>
        <p:nvSpPr>
          <p:cNvPr id="12" name="円/楕円 11"/>
          <p:cNvSpPr/>
          <p:nvPr/>
        </p:nvSpPr>
        <p:spPr>
          <a:xfrm>
            <a:off x="4419600" y="2883365"/>
            <a:ext cx="4301067" cy="134996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 smtClean="0"/>
              <a:t>集中力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606753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3" y="635695"/>
            <a:ext cx="8246533" cy="595788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065" y="2420885"/>
            <a:ext cx="4389967" cy="3514248"/>
          </a:xfrm>
          <a:prstGeom prst="rect">
            <a:avLst/>
          </a:prstGeom>
        </p:spPr>
      </p:pic>
      <p:sp>
        <p:nvSpPr>
          <p:cNvPr id="4" name="円形吹き出し 3"/>
          <p:cNvSpPr/>
          <p:nvPr/>
        </p:nvSpPr>
        <p:spPr>
          <a:xfrm>
            <a:off x="518597" y="521690"/>
            <a:ext cx="4449229" cy="2409347"/>
          </a:xfrm>
          <a:prstGeom prst="wedgeEllipseCallout">
            <a:avLst>
              <a:gd name="adj1" fmla="val 64574"/>
              <a:gd name="adj2" fmla="val 72166"/>
            </a:avLst>
          </a:prstGeom>
          <a:solidFill>
            <a:srgbClr val="FF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 smtClean="0">
                <a:latin typeface="小塚明朝 Pr6N H"/>
                <a:ea typeface="小塚明朝 Pr6N H"/>
                <a:cs typeface="小塚明朝 Pr6N H"/>
              </a:rPr>
              <a:t>20</a:t>
            </a:r>
            <a:r>
              <a:rPr kumimoji="1" lang="ja-JP" altLang="en-US" sz="6000" dirty="0" smtClean="0">
                <a:latin typeface="小塚明朝 Pr6N H"/>
                <a:ea typeface="小塚明朝 Pr6N H"/>
                <a:cs typeface="小塚明朝 Pr6N H"/>
              </a:rPr>
              <a:t>秒間</a:t>
            </a:r>
            <a:endParaRPr kumimoji="1" lang="en-US" altLang="ja-JP" sz="6000" dirty="0" smtClean="0">
              <a:latin typeface="小塚明朝 Pr6N H"/>
              <a:ea typeface="小塚明朝 Pr6N H"/>
              <a:cs typeface="小塚明朝 Pr6N H"/>
            </a:endParaRPr>
          </a:p>
          <a:p>
            <a:pPr algn="ctr"/>
            <a:r>
              <a:rPr kumimoji="1" lang="ja-JP" altLang="en-US" sz="3200" dirty="0" smtClean="0"/>
              <a:t>じっとみつめてね。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51750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3" y="635695"/>
            <a:ext cx="8246533" cy="595788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33" y="2420885"/>
            <a:ext cx="4389967" cy="3514248"/>
          </a:xfrm>
          <a:prstGeom prst="rect">
            <a:avLst/>
          </a:prstGeom>
        </p:spPr>
      </p:pic>
      <p:sp>
        <p:nvSpPr>
          <p:cNvPr id="4" name="円形吹き出し 3"/>
          <p:cNvSpPr/>
          <p:nvPr/>
        </p:nvSpPr>
        <p:spPr>
          <a:xfrm>
            <a:off x="4246037" y="394690"/>
            <a:ext cx="4449229" cy="2409347"/>
          </a:xfrm>
          <a:prstGeom prst="wedgeEllipseCallout">
            <a:avLst>
              <a:gd name="adj1" fmla="val -53599"/>
              <a:gd name="adj2" fmla="val 64786"/>
            </a:avLst>
          </a:prstGeom>
          <a:solidFill>
            <a:srgbClr val="FF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白い面を</a:t>
            </a:r>
            <a:endParaRPr kumimoji="1" lang="en-US" altLang="ja-JP" sz="3200" dirty="0" smtClean="0"/>
          </a:p>
          <a:p>
            <a:pPr algn="ctr"/>
            <a:r>
              <a:rPr kumimoji="1" lang="ja-JP" altLang="en-US" sz="3200" dirty="0" smtClean="0"/>
              <a:t>じっとみつめてね。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11123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594316"/>
            <a:ext cx="7772400" cy="1344751"/>
          </a:xfrm>
        </p:spPr>
        <p:txBody>
          <a:bodyPr>
            <a:noAutofit/>
          </a:bodyPr>
          <a:lstStyle/>
          <a:p>
            <a:r>
              <a:rPr kumimoji="1" lang="ja-JP" altLang="en-US" sz="6600" dirty="0" smtClean="0"/>
              <a:t>何か見えましたか</a:t>
            </a:r>
            <a:r>
              <a:rPr kumimoji="1" lang="en-US" altLang="ja-JP" sz="6600" dirty="0" smtClean="0"/>
              <a:t>?</a:t>
            </a:r>
            <a:endParaRPr kumimoji="1" lang="ja-JP" altLang="en-US" sz="6600" dirty="0"/>
          </a:p>
        </p:txBody>
      </p:sp>
      <p:pic>
        <p:nvPicPr>
          <p:cNvPr id="3" name="図 2" descr="lookatme_ur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930" y="2125334"/>
            <a:ext cx="5432104" cy="3623533"/>
          </a:xfrm>
          <a:prstGeom prst="rect">
            <a:avLst/>
          </a:prstGeom>
        </p:spPr>
      </p:pic>
      <p:sp>
        <p:nvSpPr>
          <p:cNvPr id="7" name="サブタイトル 2"/>
          <p:cNvSpPr txBox="1">
            <a:spLocks/>
          </p:cNvSpPr>
          <p:nvPr/>
        </p:nvSpPr>
        <p:spPr>
          <a:xfrm>
            <a:off x="349520" y="6230405"/>
            <a:ext cx="8607088" cy="4476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みえなくても、だいじょうぶ。家に帰ってから、また挑戦してみてね。</a:t>
            </a:r>
            <a:endParaRPr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4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3400" y="254000"/>
            <a:ext cx="7772400" cy="440961"/>
          </a:xfrm>
        </p:spPr>
        <p:txBody>
          <a:bodyPr>
            <a:noAutofit/>
          </a:bodyPr>
          <a:lstStyle/>
          <a:p>
            <a:pPr algn="l"/>
            <a:r>
              <a:rPr lang="ja-JP" altLang="en-US" sz="2400" dirty="0">
                <a:latin typeface="ヒラギノ角ゴ Std W8"/>
                <a:ea typeface="ヒラギノ角ゴ Std W8"/>
                <a:cs typeface="ヒラギノ角ゴ Std W8"/>
              </a:rPr>
              <a:t>制作方法</a:t>
            </a:r>
            <a:r>
              <a:rPr lang="ja-JP" altLang="en-US" sz="2400" dirty="0" smtClean="0">
                <a:latin typeface="ヒラギノ角ゴ Std W8"/>
                <a:ea typeface="ヒラギノ角ゴ Std W8"/>
                <a:cs typeface="ヒラギノ角ゴ Std W8"/>
              </a:rPr>
              <a:t>（</a:t>
            </a:r>
            <a:r>
              <a:rPr lang="en-US" altLang="ja-JP" sz="2400" dirty="0" smtClean="0">
                <a:latin typeface="ヒラギノ角ゴ Std W8"/>
                <a:ea typeface="ヒラギノ角ゴ Std W8"/>
                <a:cs typeface="ヒラギノ角ゴ Std W8"/>
              </a:rPr>
              <a:t>1</a:t>
            </a:r>
            <a:r>
              <a:rPr lang="ja-JP" altLang="en-US" sz="2400" dirty="0" smtClean="0">
                <a:latin typeface="ヒラギノ角ゴ Std W8"/>
                <a:ea typeface="ヒラギノ角ゴ Std W8"/>
                <a:cs typeface="ヒラギノ角ゴ Std W8"/>
              </a:rPr>
              <a:t>）</a:t>
            </a:r>
            <a:endParaRPr kumimoji="1" lang="ja-JP" altLang="en-US" sz="24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2" y="764704"/>
            <a:ext cx="8246533" cy="597099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99" y="1498017"/>
            <a:ext cx="3530600" cy="3514248"/>
          </a:xfrm>
          <a:prstGeom prst="rect">
            <a:avLst/>
          </a:prstGeom>
        </p:spPr>
      </p:pic>
      <p:sp>
        <p:nvSpPr>
          <p:cNvPr id="14" name="円形吹き出し 13"/>
          <p:cNvSpPr/>
          <p:nvPr/>
        </p:nvSpPr>
        <p:spPr>
          <a:xfrm>
            <a:off x="3575064" y="579731"/>
            <a:ext cx="4273536" cy="2344572"/>
          </a:xfrm>
          <a:prstGeom prst="wedgeEllipseCallout">
            <a:avLst>
              <a:gd name="adj1" fmla="val -73680"/>
              <a:gd name="adj2" fmla="val 74456"/>
            </a:avLst>
          </a:prstGeom>
          <a:solidFill>
            <a:srgbClr val="FF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800" dirty="0" smtClean="0"/>
              <a:t>心に浮かんだ絵を描きます。</a:t>
            </a:r>
            <a:endParaRPr kumimoji="1" lang="ja-JP" altLang="en-US" sz="3800" dirty="0"/>
          </a:p>
        </p:txBody>
      </p:sp>
    </p:spTree>
    <p:extLst>
      <p:ext uri="{BB962C8B-B14F-4D97-AF65-F5344CB8AC3E}">
        <p14:creationId xmlns:p14="http://schemas.microsoft.com/office/powerpoint/2010/main" val="2529368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3400" y="254000"/>
            <a:ext cx="7772400" cy="440961"/>
          </a:xfrm>
        </p:spPr>
        <p:txBody>
          <a:bodyPr>
            <a:noAutofit/>
          </a:bodyPr>
          <a:lstStyle/>
          <a:p>
            <a:pPr algn="l"/>
            <a:r>
              <a:rPr lang="ja-JP" altLang="en-US" sz="2400" dirty="0">
                <a:latin typeface="ヒラギノ角ゴ Std W8"/>
                <a:ea typeface="ヒラギノ角ゴ Std W8"/>
                <a:cs typeface="ヒラギノ角ゴ Std W8"/>
              </a:rPr>
              <a:t>制作方法</a:t>
            </a:r>
            <a:r>
              <a:rPr lang="ja-JP" altLang="en-US" sz="2400" dirty="0" smtClean="0">
                <a:latin typeface="ヒラギノ角ゴ Std W8"/>
                <a:ea typeface="ヒラギノ角ゴ Std W8"/>
                <a:cs typeface="ヒラギノ角ゴ Std W8"/>
              </a:rPr>
              <a:t>（</a:t>
            </a:r>
            <a:r>
              <a:rPr lang="en-US" altLang="ja-JP" sz="2400" dirty="0" smtClean="0">
                <a:latin typeface="ヒラギノ角ゴ Std W8"/>
                <a:ea typeface="ヒラギノ角ゴ Std W8"/>
                <a:cs typeface="ヒラギノ角ゴ Std W8"/>
              </a:rPr>
              <a:t>1</a:t>
            </a:r>
            <a:r>
              <a:rPr lang="ja-JP" altLang="en-US" sz="2400" dirty="0" smtClean="0">
                <a:latin typeface="ヒラギノ角ゴ Std W8"/>
                <a:ea typeface="ヒラギノ角ゴ Std W8"/>
                <a:cs typeface="ヒラギノ角ゴ Std W8"/>
              </a:rPr>
              <a:t>）たとえば、こんなタネ。</a:t>
            </a:r>
            <a:endParaRPr kumimoji="1" lang="ja-JP" altLang="en-US" sz="24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2" y="764704"/>
            <a:ext cx="8246533" cy="5970999"/>
          </a:xfrm>
          <a:prstGeom prst="rect">
            <a:avLst/>
          </a:prstGeom>
        </p:spPr>
      </p:pic>
      <p:pic>
        <p:nvPicPr>
          <p:cNvPr id="4" name="図 3" descr="sample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83" y="1841499"/>
            <a:ext cx="2846149" cy="268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68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ウェーブ.thmx</Template>
  <TotalTime>450</TotalTime>
  <Words>490</Words>
  <Application>Microsoft Macintosh PowerPoint</Application>
  <PresentationFormat>画面に合わせる (4:3)</PresentationFormat>
  <Paragraphs>63</Paragraphs>
  <Slides>23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4" baseType="lpstr">
      <vt:lpstr>ウェーブ</vt:lpstr>
      <vt:lpstr>こんにちは!!</vt:lpstr>
      <vt:lpstr>こんにちは!!</vt:lpstr>
      <vt:lpstr>PowerPoint プレゼンテーション</vt:lpstr>
      <vt:lpstr>ウォーミングアップ</vt:lpstr>
      <vt:lpstr>PowerPoint プレゼンテーション</vt:lpstr>
      <vt:lpstr>PowerPoint プレゼンテーション</vt:lpstr>
      <vt:lpstr>何か見えましたか?</vt:lpstr>
      <vt:lpstr>制作方法（1）</vt:lpstr>
      <vt:lpstr>制作方法（1）たとえば、こんなタネ。</vt:lpstr>
      <vt:lpstr>制作方法（２）</vt:lpstr>
      <vt:lpstr>制作方法（1）たとえば、こんなタネ。</vt:lpstr>
      <vt:lpstr>制作方法（3）</vt:lpstr>
      <vt:lpstr>制作方法（1）たとえば、こんなタネ。</vt:lpstr>
      <vt:lpstr>質問タイム</vt:lpstr>
      <vt:lpstr>さあ、自分の絵本を作ろう。</vt:lpstr>
      <vt:lpstr>もし、自分がタネだったら、どんなタネだと思いますか？</vt:lpstr>
      <vt:lpstr>あなたのタネから、 どんな芽が出ると 思いますか？</vt:lpstr>
      <vt:lpstr>あなたが成長するために、なくてはならない栄養はなんですか？</vt:lpstr>
      <vt:lpstr>あなたはたくさんの栄養をもらいました。どんな花を咲かせたいですか？</vt:lpstr>
      <vt:lpstr>花は新しいタネを作ります。あなたはどんなタネを作りたいですか？</vt:lpstr>
      <vt:lpstr>最後のページを書いていきましょう。</vt:lpstr>
      <vt:lpstr>発表タイム</vt:lpstr>
      <vt:lpstr>世界でたった１冊の あなたの絵本が完成しました。</vt:lpstr>
    </vt:vector>
  </TitlesOfParts>
  <Company>aomushi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こんにちは!!</dc:title>
  <dc:creator>八木 知美</dc:creator>
  <cp:lastModifiedBy>八木 知美</cp:lastModifiedBy>
  <cp:revision>65</cp:revision>
  <dcterms:created xsi:type="dcterms:W3CDTF">2014-07-10T05:43:27Z</dcterms:created>
  <dcterms:modified xsi:type="dcterms:W3CDTF">2014-08-12T02:23:19Z</dcterms:modified>
</cp:coreProperties>
</file>